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5" r:id="rId4"/>
    <p:sldId id="257" r:id="rId5"/>
    <p:sldId id="272" r:id="rId6"/>
    <p:sldId id="273" r:id="rId7"/>
    <p:sldId id="262" r:id="rId8"/>
    <p:sldId id="284" r:id="rId9"/>
    <p:sldId id="274" r:id="rId10"/>
    <p:sldId id="277" r:id="rId11"/>
    <p:sldId id="280" r:id="rId12"/>
    <p:sldId id="258" r:id="rId13"/>
    <p:sldId id="281" r:id="rId14"/>
    <p:sldId id="279" r:id="rId15"/>
    <p:sldId id="278" r:id="rId16"/>
    <p:sldId id="271" r:id="rId17"/>
    <p:sldId id="282" r:id="rId18"/>
    <p:sldId id="259" r:id="rId19"/>
    <p:sldId id="283" r:id="rId20"/>
    <p:sldId id="260" r:id="rId21"/>
    <p:sldId id="261" r:id="rId22"/>
    <p:sldId id="285" r:id="rId23"/>
    <p:sldId id="286" r:id="rId24"/>
    <p:sldId id="263" r:id="rId25"/>
    <p:sldId id="290" r:id="rId26"/>
    <p:sldId id="267" r:id="rId27"/>
    <p:sldId id="291" r:id="rId28"/>
    <p:sldId id="269" r:id="rId29"/>
    <p:sldId id="264" r:id="rId30"/>
    <p:sldId id="288" r:id="rId31"/>
    <p:sldId id="289" r:id="rId32"/>
    <p:sldId id="27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7A2A0-EE6D-4AE9-B0FE-FE3211ABA1D6}" type="datetimeFigureOut">
              <a:rPr lang="ru-RU" smtClean="0"/>
              <a:pPr/>
              <a:t>28.10.2020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E7C81-940D-4C6D-87BC-6C6AFEDE44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11" Type="http://schemas.openxmlformats.org/officeDocument/2006/relationships/image" Target="../media/image96.jpeg"/><Relationship Id="rId5" Type="http://schemas.openxmlformats.org/officeDocument/2006/relationships/image" Target="../media/image90.jpeg"/><Relationship Id="rId10" Type="http://schemas.openxmlformats.org/officeDocument/2006/relationships/image" Target="../media/image95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12" Type="http://schemas.openxmlformats.org/officeDocument/2006/relationships/image" Target="../media/image1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11" Type="http://schemas.openxmlformats.org/officeDocument/2006/relationships/image" Target="../media/image119.jpeg"/><Relationship Id="rId5" Type="http://schemas.openxmlformats.org/officeDocument/2006/relationships/image" Target="../media/image113.jpeg"/><Relationship Id="rId10" Type="http://schemas.openxmlformats.org/officeDocument/2006/relationships/image" Target="../media/image118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8.jpeg"/><Relationship Id="rId11" Type="http://schemas.openxmlformats.org/officeDocument/2006/relationships/image" Target="../media/image133.jpeg"/><Relationship Id="rId5" Type="http://schemas.openxmlformats.org/officeDocument/2006/relationships/image" Target="../media/image127.jpeg"/><Relationship Id="rId10" Type="http://schemas.openxmlformats.org/officeDocument/2006/relationships/image" Target="../media/image132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3" Type="http://schemas.openxmlformats.org/officeDocument/2006/relationships/image" Target="../media/image134.jpeg"/><Relationship Id="rId7" Type="http://schemas.openxmlformats.org/officeDocument/2006/relationships/image" Target="../media/image1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10" Type="http://schemas.openxmlformats.org/officeDocument/2006/relationships/image" Target="../media/image141.jpeg"/><Relationship Id="rId4" Type="http://schemas.openxmlformats.org/officeDocument/2006/relationships/image" Target="../media/image135.jpeg"/><Relationship Id="rId9" Type="http://schemas.openxmlformats.org/officeDocument/2006/relationships/image" Target="../media/image1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1214422"/>
            <a:ext cx="6615114" cy="1143008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«Через активную организацию жизни ребёнок придет к умению войти в жизнь»</a:t>
            </a:r>
          </a:p>
          <a:p>
            <a:pPr algn="r"/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Л.С. </a:t>
            </a:r>
            <a:r>
              <a:rPr lang="ru-RU" sz="1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Выготский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357290" y="428604"/>
            <a:ext cx="6572296" cy="458629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ГКОУ РО «Ростовская специальная школа-интернат № 48» 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285852" y="2714620"/>
            <a:ext cx="6643734" cy="2254925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Создание активной жизненной среды - приоритетное направление в социализации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школьников с нарушениями слуха в условиях школы-интерната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285852" y="5214950"/>
            <a:ext cx="6786546" cy="649724"/>
          </a:xfrm>
          <a:prstGeom prst="flowChartDocument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Учитель высшей категории, социальный педагог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ПИЛИПЕНКО И. 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4071934" y="6072206"/>
            <a:ext cx="17145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2020</a:t>
            </a:r>
            <a:endParaRPr kumimoji="0" lang="ru-RU" sz="14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1" name="Picture 9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57224" y="0"/>
            <a:ext cx="7572428" cy="169277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marL="342900" indent="-342900"/>
            <a:r>
              <a:rPr lang="ru-RU" sz="1600" b="1" dirty="0" smtClean="0">
                <a:latin typeface="Arial Narrow" pitchFamily="34" charset="0"/>
              </a:rPr>
              <a:t>	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Социализация – это:</a:t>
            </a: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приобщение человека к социальной жизни;</a:t>
            </a:r>
          </a:p>
          <a:p>
            <a:pPr marL="342900" indent="-342900">
              <a:buAutoNum type="arabicParenR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это процесс вхождения ребенка в общество, приобретение им определенного социального опыта (в виде знаний, ценностей, правил поведения, установок)</a:t>
            </a:r>
          </a:p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(М.А.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Галагузова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, учебное пособие «Педагогический словарь по темам»/</a:t>
            </a:r>
          </a:p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сост. Л. П.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Русинова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 – Сарапул, 2010. – 143 с.).</a:t>
            </a:r>
          </a:p>
        </p:txBody>
      </p:sp>
      <p:pic>
        <p:nvPicPr>
          <p:cNvPr id="33794" name="Picture 2" descr="F:\ФОТО\школьные фото\2019\2019 фото 1- 2 четверти\День китайской культуры 23 октября 2019 ДГТУ\для коллажа\В гостях у китайских студентов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285992"/>
            <a:ext cx="2571768" cy="1819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5" name="Picture 3" descr="F:\ФОТО\школьные фото\2019\2019-2020 3-4 четверти\Всероссийский урок по первой помощи\Всероссийский урок по первой помощи\Всероссийский урок по первой помощи\первая помощь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857364"/>
            <a:ext cx="2857520" cy="2021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6" name="Picture 4" descr="F:\ФОТО\школьные фото\2019\2019-2020 3-4 четверти\Нацпроект Доброшкола\Фото\Казьмина\министерство\48_Первый робот.JPG"/>
          <p:cNvPicPr>
            <a:picLocks noChangeAspect="1" noChangeArrowheads="1"/>
          </p:cNvPicPr>
          <p:nvPr/>
        </p:nvPicPr>
        <p:blipFill>
          <a:blip r:embed="rId5" cstate="print"/>
          <a:srcRect t="10435" r="8043"/>
          <a:stretch>
            <a:fillRect/>
          </a:stretch>
        </p:blipFill>
        <p:spPr bwMode="auto">
          <a:xfrm>
            <a:off x="3571868" y="4214818"/>
            <a:ext cx="2347076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7" name="Picture 5" descr="F:\ФОТО\школьные фото\2019\Летняя досуговая смена\На стенд к 1 сентября 2020\Донские блюда\4. Сборный Донская кухня.jpg"/>
          <p:cNvPicPr>
            <a:picLocks noChangeAspect="1" noChangeArrowheads="1"/>
          </p:cNvPicPr>
          <p:nvPr/>
        </p:nvPicPr>
        <p:blipFill>
          <a:blip r:embed="rId6" cstate="print"/>
          <a:srcRect l="1007" t="3109" r="2072" b="1566"/>
          <a:stretch>
            <a:fillRect/>
          </a:stretch>
        </p:blipFill>
        <p:spPr bwMode="auto">
          <a:xfrm>
            <a:off x="571472" y="4143380"/>
            <a:ext cx="2808524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8" name="Picture 6" descr="F:\ФОТО\школьные фото\2019\Летняя досуговая смена\На стенд к 1 сентября 2020\Путешествие в лето\4. Летнее путешествие4.jpg"/>
          <p:cNvPicPr>
            <a:picLocks noChangeAspect="1" noChangeArrowheads="1"/>
          </p:cNvPicPr>
          <p:nvPr/>
        </p:nvPicPr>
        <p:blipFill>
          <a:blip r:embed="rId7" cstate="print"/>
          <a:srcRect l="1660" t="1953" r="1660" b="1953"/>
          <a:stretch>
            <a:fillRect/>
          </a:stretch>
        </p:blipFill>
        <p:spPr bwMode="auto">
          <a:xfrm>
            <a:off x="6143636" y="4357694"/>
            <a:ext cx="2714644" cy="202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9" name="Picture 7" descr="F:\ФОТО\школьные фото\2019\На сайт\IMG_181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2214554"/>
            <a:ext cx="2381266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428604"/>
            <a:ext cx="8358246" cy="5539978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Проблема социализации и интеграции в доступную среду школьников с нарушениями слуха 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является наиболее значимой для педагогов  и всего коллектива сотрудников 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«Ростовской специальной школы-интерната №48». 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Федеральный закон «О порядке оказания помощи инвалидам в разных сферах жизни» № 419-ФЗ от 13 октября 2015 позволяет каждому из детей с ОВЗ, инвалидностью получать поддержку в создании условий для своего максимального развития и успешной социализации. Ключевые роли в реабилитации и социализации школьников с нарушениями слуха, безусловно, принадлежат специалистам: дефектологу-сурдопедагогу, педагогу-психологу, социальному педагогу,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учителю-предметнику, классному руководителю, воспитателю.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Однако немалую роль в этих процессах играет взаимодействие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различных социальных субъектов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(семья, благотворительные организации, учреждения дополнительного образования, культуры, спорта).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Создание активной жизненной среды 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решении проблемы социализации школьников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«Ростовской специальной школы-интерната № 48»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ведётся по разнообразным направлениям. В данной презентации остановимся на тех, что наиболее значимы и касаются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внеучебной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деятельности. Это: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совместные с другими учреждениями образования и благотворительными фондами социально-образовательные проекты;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участие в спортивных мероприятиях (баскетбол, шахматы, плавание, лёгкая атлетика,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тхэквондо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, каратэ) города, региона, РФ и международного уровня;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182563" marR="0" lvl="0" indent="-182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участие в  проектах и конкурсах разного уровня жестовой песни, изобразительного искусства, хореографии;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v"/>
            </a:pPr>
            <a:r>
              <a:rPr lang="ru-RU" sz="1600" b="1" i="1" dirty="0" smtClean="0">
                <a:solidFill>
                  <a:srgbClr val="00206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внеурочная работа.</a:t>
            </a:r>
            <a:endParaRPr lang="ru-RU" sz="1600" b="1" i="1" dirty="0" smtClean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10370" cy="434992"/>
          </a:xfrm>
          <a:solidFill>
            <a:schemeClr val="bg1">
              <a:lumMod val="95000"/>
              <a:alpha val="7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Проект «Успех без границ»</a:t>
            </a:r>
            <a:endParaRPr lang="ru-RU" sz="2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414498"/>
            <a:ext cx="8496944" cy="344350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Проект осуществляется совместно с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Автономной некоммерческой благотворительной организацией по предоставлению социальных услуг (АНО) «Белый Ангел»</a:t>
            </a:r>
            <a:r>
              <a:rPr 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2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при содействии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Министерства общего и профессионального образования РО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, а также </a:t>
            </a:r>
            <a:r>
              <a:rPr lang="ru-RU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Ростовского отделения Всероссийского общества глухих (ВОГ).</a:t>
            </a:r>
          </a:p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Цель проекта: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внедрение комплексной системы мер по ранней профориентации, связанной не только со знакомством с существующими профессиями, выбором профессиональных компетенций (профессиональным областям деятельности), но и выстраивание для каждого участника проекта собственной </a:t>
            </a:r>
            <a:r>
              <a:rPr lang="ru-RU" sz="23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профориентационной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траектории;</a:t>
            </a:r>
            <a:endParaRPr lang="ru-RU" sz="2300" b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повышение 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мотивационной заинтересованности </a:t>
            </a: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 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содействие учащимся </a:t>
            </a: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6-9-х 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классов в осознанном выборе будущей </a:t>
            </a: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профессии;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 </a:t>
            </a:r>
            <a:r>
              <a:rPr lang="ru-RU" sz="23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получении первого опыта работы (для ребят 16-18 лет</a:t>
            </a:r>
            <a:r>
              <a:rPr lang="ru-RU" sz="23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).</a:t>
            </a:r>
            <a:endParaRPr lang="ru-RU" sz="21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           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4048" y="901874"/>
            <a:ext cx="3296142" cy="2331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901874"/>
            <a:ext cx="3183181" cy="2251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071934" y="357166"/>
            <a:ext cx="47863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Участники проекта: 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ученики старших классов школы-интерната №  48; 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сотрудники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более 150 предприятий города с целью организации посещения нашими учениками культурных, образовательных и иных учреждений или мероприятий </a:t>
            </a:r>
            <a:r>
              <a:rPr lang="ru-RU" sz="16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профориентационной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направленности;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добровольцы (волонтёры).</a:t>
            </a:r>
            <a:endParaRPr lang="ru-RU" sz="1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624" y="4956964"/>
            <a:ext cx="86764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Ожидаемый результат: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условия для раннего профессионального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определения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слабослышащих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учащихся;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повышение мотивационной заинтересованности к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процессу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выбора будущей профессии;</a:t>
            </a:r>
            <a:endParaRPr lang="ru-RU" sz="1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раскрытие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индивидуального потенциала каждого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из участвующих в проекте подростков;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х успешная социализация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 интеграции в среду слышащих людей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endParaRPr lang="ru-RU" sz="1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317838"/>
            <a:ext cx="259228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44096" y="2972695"/>
            <a:ext cx="2463213" cy="1847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92048" y="2727224"/>
            <a:ext cx="587151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ходе реализации проекта предусмотрено: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Анкетирование и индивидуальное собеседование с учениками 7 – 9 классов по профессиональному ориентированию;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 результатам анкетирования выездные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мероприятия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(12 экскурсий, ноябрь-май 2020-2021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уч.г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.)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для посещения предприятий и организаций в целях профессиональной ориентации, досуговые и культурные мероприятия;</a:t>
            </a:r>
          </a:p>
          <a:p>
            <a:pPr marL="285750" lvl="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Стажировки/временное трудоустройство в каникулярное время.</a:t>
            </a:r>
          </a:p>
        </p:txBody>
      </p:sp>
    </p:spTree>
    <p:extLst>
      <p:ext uri="{BB962C8B-B14F-4D97-AF65-F5344CB8AC3E}">
        <p14:creationId xmlns:p14="http://schemas.microsoft.com/office/powerpoint/2010/main" xmlns="" val="3186430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62" y="857232"/>
            <a:ext cx="3257668" cy="2304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62" y="3286124"/>
            <a:ext cx="3257668" cy="2304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438" y="857232"/>
            <a:ext cx="3257665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9668" y="3286124"/>
            <a:ext cx="3332876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56105" y="5733256"/>
            <a:ext cx="834276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Руководитель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проекта </a:t>
            </a:r>
            <a:r>
              <a:rPr lang="ru-RU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Лемишко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О. А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.</a:t>
            </a: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директор АНО «Белый Ангел»,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и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координатор,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социальный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педагог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Пилипенко И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.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</a:t>
            </a: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провели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анкетирование и индивидуальное собеседование с учениками 7а, 8а, 8б, 9а, 9а/2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классов. Намечены 12 направлений, интересующих наших ребят.</a:t>
            </a:r>
            <a:endParaRPr lang="ru-RU" sz="16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57158" y="285728"/>
            <a:ext cx="8410370" cy="50006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Проект «Успех без границ»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35697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9218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857256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Волонтёрская деятельность благотворительного фонда «Белый Ангел» в группе выходного дня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8193" name="Picture 1" descr="F:\ФОТО\школьные фото\2020-2021\1-2 четверти\Проект Успех без границ все папки за 1 четверть\Белый Ангел Воскресенье\b4b86dfd-dc25-4ac6-8dfc-55247b41cdb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28596" y="1214422"/>
            <a:ext cx="2214578" cy="1660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F:\ФОТО\школьные фото\2020-2021\1-2 четверти\Проект Успех без границ все папки за 1 четверть\Белый Ангел Воскресенье\e00e0fb2-2ea4-4af0-974f-8878a65f95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000372"/>
            <a:ext cx="2571768" cy="1713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F:\ФОТО\школьные фото\2020-2021\1-2 четверти\Проект Успех без границ все папки за 1 четверть\Белый Ангел Воскресенье\cec61612-784d-46e9-8e78-841c17a80ac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7" y="1214422"/>
            <a:ext cx="2036779" cy="1357322"/>
          </a:xfrm>
          <a:prstGeom prst="rect">
            <a:avLst/>
          </a:prstGeom>
          <a:noFill/>
        </p:spPr>
      </p:pic>
      <p:pic>
        <p:nvPicPr>
          <p:cNvPr id="8197" name="Picture 5" descr="F:\ФОТО\школьные фото\2020-2021\1-2 четверти\Проект Успех без границ все папки за 1 четверть\Белый Ангел Воскресенье\99cf05bd-d729-4ba6-9a7b-30c21a55ae0d.jpg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>
            <a:off x="3286116" y="2714620"/>
            <a:ext cx="3001569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F:\ФОТО\школьные фото\2020-2021\1-2 четверти\Проект Успех без границ все папки за 1 четверть\Белый Ангел Воскресенье\707eab81-c4d2-4682-a4bb-f40deca8af83.jpg"/>
          <p:cNvPicPr>
            <a:picLocks noChangeAspect="1" noChangeArrowheads="1"/>
          </p:cNvPicPr>
          <p:nvPr/>
        </p:nvPicPr>
        <p:blipFill>
          <a:blip r:embed="rId7" cstate="print">
            <a:lum bright="10000" contrast="10000"/>
          </a:blip>
          <a:srcRect/>
          <a:stretch>
            <a:fillRect/>
          </a:stretch>
        </p:blipFill>
        <p:spPr bwMode="auto">
          <a:xfrm rot="5400000" flipV="1">
            <a:off x="6732602" y="1482712"/>
            <a:ext cx="2036777" cy="1357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0" name="Picture 8" descr="F:\ФОТО\школьные фото\2020-2021\1-2 четверти\Проект Успех без границ все папки за 1 четверть\Белый Ангел Воскресенье\d459a2c4-53af-47e0-b7a8-a668d9ae61a7.jpg"/>
          <p:cNvPicPr>
            <a:picLocks noChangeAspect="1" noChangeArrowheads="1"/>
          </p:cNvPicPr>
          <p:nvPr/>
        </p:nvPicPr>
        <p:blipFill>
          <a:blip r:embed="rId8" cstate="print">
            <a:lum bright="10000" contrast="10000"/>
          </a:blip>
          <a:srcRect l="22945"/>
          <a:stretch>
            <a:fillRect/>
          </a:stretch>
        </p:blipFill>
        <p:spPr bwMode="auto">
          <a:xfrm>
            <a:off x="2857488" y="1214422"/>
            <a:ext cx="1571636" cy="1359225"/>
          </a:xfrm>
          <a:prstGeom prst="rect">
            <a:avLst/>
          </a:prstGeom>
          <a:noFill/>
        </p:spPr>
      </p:pic>
      <p:pic>
        <p:nvPicPr>
          <p:cNvPr id="8201" name="Picture 9" descr="F:\ФОТО\школьные фото\2020-2021\1-2 четверти\Проект Успех без границ все папки за 1 четверть\Белый Ангел Воскресенье\de87ad31-1cf1-419f-a93b-15336179ec3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72264" y="3286125"/>
            <a:ext cx="2143140" cy="1428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85720" y="4786322"/>
            <a:ext cx="8572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Большую роль в процессе социализации школьников с нарушениями слуха  и интеграции их в среду слышащих оказывает творческая деятельность в рукоделии, стимулирующая интенсивное формирование моторной сферы (общей и мелкой моторики), в процессе которой у ребят развивается так называемая «ручная умелость», зрительно-моторная коррекция, “готовность” руки к письму, появляется интерес к познанию окружающего мира. В этом неоценимую помощь оказывают волонтёры благотворительного фонда «Белый Ангел». Они проводят творческие занятия с учениками, которые остаются в интернате в группе выходного дня.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1986" name="Picture 2" descr="F:\ФОТО\школьные фото\2020-2021\1-2 четверти\Проект Успех без границ все папки за 1 четверть\Белый Ангел Воскресенье\IMG-20201011-WA00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714752"/>
            <a:ext cx="3143272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 descr="F:\ФОТО\школьные фото\2020-2021\1-2 четверти\Проект Успех без границ все папки за 1 четверть\Белый Ангел Воскресенье\IMG-20201011-WA0015.jpg"/>
          <p:cNvPicPr>
            <a:picLocks noChangeAspect="1" noChangeArrowheads="1"/>
          </p:cNvPicPr>
          <p:nvPr/>
        </p:nvPicPr>
        <p:blipFill>
          <a:blip r:embed="rId4" cstate="print">
            <a:lum bright="20000" contrast="10000"/>
          </a:blip>
          <a:srcRect/>
          <a:stretch>
            <a:fillRect/>
          </a:stretch>
        </p:blipFill>
        <p:spPr bwMode="auto">
          <a:xfrm>
            <a:off x="3000364" y="1571612"/>
            <a:ext cx="257176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8" name="Picture 4" descr="F:\ФОТО\школьные фото\2020-2021\1-2 четверти\Проект Успех без границ все папки за 1 четверть\Белый Ангел Воскресенье\21436834-4eff-40f4-b667-ed19782be4e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357298"/>
            <a:ext cx="214314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9" name="Picture 5" descr="F:\ФОТО\школьные фото\2020-2021\1-2 четверти\Проект Успех без границ все папки за 1 четверть\Белый Ангел Воскресенье\7b0085d8-8b87-482c-bf20-64c16ad92f0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1428736"/>
            <a:ext cx="3143272" cy="2357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90" name="Picture 6" descr="F:\ФОТО\школьные фото\2020-2021\1-2 четверти\Проект Успех без границ все папки за 1 четверть\Белый Ангел Воскресенье\4ea7b911-428e-47af-b9b4-5b1ac10938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572008"/>
            <a:ext cx="2393944" cy="1795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7" name="Picture 3" descr="F:\ФОТО\школьные фото\2020-2021\1-2 четверти\Проект Успех без границ все папки за 1 четверть\Белый Ангел Воскресенье\IMG-20201011-WA001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00504"/>
            <a:ext cx="2476517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214290"/>
            <a:ext cx="8086724" cy="85725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Волонтёрская деятельность благотворительного фонда «Белый Ангел» в группе выходного дня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3857620" y="428604"/>
            <a:ext cx="5286380" cy="242889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3" name="Picture 3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28596" y="3466302"/>
            <a:ext cx="8271919" cy="3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Проект «Добрососедство: диалог культур»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проводится совместно с кафедрой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«Русский язык как иностранный»,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 иностранными обучающимися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факультета «Международный» Донского государственного технического университета (ДГТУ).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Цель проекта - создание условий для: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популяризации русского языка, родной истории и культуры;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распространения идеи дружбы народов, духовного единства, согласия и сотрудничества людей разных национальностей, проживающих и обучающихся на территории Донского края;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для развития коммуникативной компетенции и неформального общения с представителями студенческой молодёжи из Европы, Азии, Африки;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для развития социальной активности, расширения кругозора и обогащения социального опыта школьников с нарушениями слуха.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29058" y="642918"/>
            <a:ext cx="5214942" cy="163121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indent="228600" algn="ctr">
              <a:spcBef>
                <a:spcPct val="0"/>
              </a:spcBef>
              <a:defRPr/>
            </a:pPr>
            <a: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Совместный социально-образовательный проект </a:t>
            </a:r>
            <a:b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«ДОБРОСОСЕДСТВО</a:t>
            </a:r>
            <a: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: ДИАЛОГ 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КУЛЬТУР»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F:\РАБОТА\Год народного творчества\Международный конкурс Традиции народов мира\коллажи\застав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805103" cy="2718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966460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1" name="Picture 5" descr="F:\ФОТО\школьные фото\2019\2019 фото 1- 2 четверти\День китайской культуры 23 октября 2019 ДГТУ\для коллажа\В гостях у китайских студентов\застав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040494"/>
            <a:ext cx="3214710" cy="2485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28597" y="500043"/>
            <a:ext cx="442915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365125"/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 ходе реализации проекта предусмотрено: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встречи учащихся школы-интерната № 48 со слушателями    факультета «Международный»,    совместные мероприятия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досугового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и культурно-просветительного характера;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знакомство и изучение особенностей культуры   и быта народов, населяющих Донской регион; народов Европы, Китая, арабских стран Азии и Африки, народов Центральной и Юго-Восточной Африки;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проведение совместного международного образовательного конкурса «Традиции народов  мира».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Picture 2" descr="F:\ФОТО\школьные фото\2019\2019 фото 1- 2 четверти\13 ноября 2019 день арабской культуры ДГТУ\IMG_1678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5429256" y="2143116"/>
            <a:ext cx="3262335" cy="2446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F:\ФОТО\школьные фото\2019\2019 фото 1- 2 четверти\День китайской культуры 23 октября 2019 ДГТУ\для коллажа\IMG_128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11" y="4321974"/>
            <a:ext cx="2928957" cy="2196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F:\ФОТО\школьные фото\2019\2019 фото 1- 2 четверти\13 ноября 2019 день арабской культуры ДГТУ\IMG-20191116-WA00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3" y="214290"/>
            <a:ext cx="3469597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42910" y="3143248"/>
            <a:ext cx="792961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 Narrow" pitchFamily="34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Ожидаемый результат: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 формирование условий для творческой и познавательной активности, развития интеллектуально-личностных характеристик,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itchFamily="34" charset="0"/>
              </a:rPr>
              <a:t>перцептивных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 свойств личности слабослышащих учащихся; 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 установление новых социальных контактов, которые дают уверенность подросткам с нарушениями слуха в своих возможностях, формируют нормы нравственного, толерантного поведения, учат сотрудничеству с людьми иного мировоззрения, иного менталитета;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 школьники с нарушениями слуха</a:t>
            </a:r>
            <a:r>
              <a:rPr lang="ru-RU" sz="1600" dirty="0" smtClean="0">
                <a:latin typeface="Arial Narrow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приобретают качества, необходимые для жизни в обществе, усваивают определённые ценности и формы поведения. При этом сами активно участвуют в освоении норм социального поведения и межличностных отношений.</a:t>
            </a:r>
          </a:p>
          <a:p>
            <a:pPr marL="82550" indent="-82550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</a:rPr>
              <a:t> успешная социализация и интеграция слабослышащих учащихся в доступную среду.  </a:t>
            </a:r>
          </a:p>
        </p:txBody>
      </p:sp>
      <p:pic>
        <p:nvPicPr>
          <p:cNvPr id="3" name="Picture 1" descr="F:\РАБОТА\Год народного творчества\Международный конкурс Традиции народов мира\коллажи\общая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7166"/>
            <a:ext cx="3587704" cy="2690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913" name="Picture 1" descr="F:\РАБОТА\Год народного творчества\Международный конкурс Традиции народов мира\коллажи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7166"/>
            <a:ext cx="3786214" cy="2677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571480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Проект 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«Добрососедство: Диалог культур»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6385" name="Picture 1" descr="F:\ФОТО\школьные фото\2019\2019 фото 1- 2 четверти\13 ноября 2019 день арабской культуры ДГТУ\коллажи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876"/>
            <a:ext cx="4040612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F:\ФОТО\школьные фото\2019\2019 фото 1- 2 четверти\13 ноября 2019 день арабской культуры ДГТУ\коллажи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000108"/>
            <a:ext cx="3434518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72000" y="378619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Неделя рабской культуры в ДГТУ.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Студенты из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Туниса, Египта, Йемена, Иордании, Ливана, Сирии, Палестины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подготовили виртуальные экскурсии по самым известным и удивительным местам своих стран. Рассказали о национальных обычаях и привычках жителей Ближнего Востока, кулинарных традициях арабских народов. Звучала арабская музыка, песни, студент из Сирии сыграл композицию на своём национальном инструменте – уде.</a:t>
            </a:r>
          </a:p>
        </p:txBody>
      </p:sp>
      <p:pic>
        <p:nvPicPr>
          <p:cNvPr id="16386" name="Picture 2" descr="F:\ФОТО\школьные фото\2019\2019 фото 1- 2 четверти\13 ноября 2019 день арабской культуры ДГТУ\коллажи\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7" y="928670"/>
            <a:ext cx="353553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 descr="F:\ФОТО\школьные фото\2019\2019 фото 1- 2 четверти\13 ноября 2019 день арабской культуры ДГТУ\IMG_1641.JPG"/>
          <p:cNvPicPr>
            <a:picLocks noChangeAspect="1" noChangeArrowheads="1"/>
          </p:cNvPicPr>
          <p:nvPr/>
        </p:nvPicPr>
        <p:blipFill>
          <a:blip r:embed="rId6" cstate="print"/>
          <a:srcRect l="13681" t="10261" r="8142" b="4722"/>
          <a:stretch>
            <a:fillRect/>
          </a:stretch>
        </p:blipFill>
        <p:spPr bwMode="auto">
          <a:xfrm>
            <a:off x="7643834" y="1285860"/>
            <a:ext cx="1214446" cy="176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5" name="Picture 7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7891" name="Picture 3" descr="F:\ФОТО\школьные фото\2019\2019 фото 1- 2 четверти\День китайской культуры 23 октября 2019 ДГТУ\для коллажа\В гостях у китайских студентов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428736"/>
            <a:ext cx="2714644" cy="1920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0" name="Picture 2" descr="F:\ФОТО\школьные фото\2019\2019 фото 1- 2 четверти\День китайской культуры 23 октября 2019 ДГТУ\для коллажа\В гостях у китайских студентов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857232"/>
            <a:ext cx="2625902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2" name="Picture 4" descr="F:\ФОТО\школьные фото\2019\2019 фото 1- 2 четверти\День китайской культуры 23 октября 2019 ДГТУ\для коллажа\В гостях у китайских студентов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714357"/>
            <a:ext cx="3029887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3" name="Picture 5" descr="F:\ФОТО\школьные фото\2019\2019 фото 1- 2 четверти\День китайской культуры 23 октября 2019 ДГТУ\для коллажа\В гостях у китайских студентов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82828" y="3571876"/>
            <a:ext cx="3736861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142976" y="3071810"/>
            <a:ext cx="2866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Неделя китайской культуры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429000"/>
            <a:ext cx="4786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Студенты и слушатели Международного факультета совместно с научно-технической библиотекой ДГТУ подготовили презентацию об особенностях родной культуры, исполнили народные и современные китайские песни, читали стихи на русском языке, показали несколько упражнений из оздоровительной гимнастики.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Завершилась встреча традиционной чайной церемонией. Хозяева познакомили гостей со способами заваривания настоящего китайского чая и правилами чаепития, которые веками складывались на их родине. </a:t>
            </a:r>
            <a:endParaRPr lang="ru-RU" dirty="0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571480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Проект 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«Добрососедство: Диалог культур»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3" name="Picture 9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785794"/>
            <a:ext cx="828680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anose="020F0502020204030204" pitchFamily="34" charset="0"/>
              </a:rPr>
              <a:t>    Совместный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anose="020F0502020204030204" pitchFamily="34" charset="0"/>
              </a:rPr>
              <a:t>международный образовательный конкурс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anose="020F0502020204030204" pitchFamily="34" charset="0"/>
              </a:rPr>
              <a:t>«Традиции народов мира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anose="020F0502020204030204" pitchFamily="34" charset="0"/>
              </a:rPr>
              <a:t>», </a:t>
            </a:r>
            <a:r>
              <a:rPr lang="ru-RU" sz="1600" b="1" dirty="0" smtClean="0">
                <a:solidFill>
                  <a:srgbClr val="002060"/>
                </a:solidFill>
                <a:latin typeface="Arial Narrow" pitchFamily="34" charset="0"/>
                <a:ea typeface="Calibri" panose="020F0502020204030204" pitchFamily="34" charset="0"/>
              </a:rPr>
              <a:t>в котором приняли участие студенты и слушатели из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Болгарии, Китая, Ирака, Египта, Сирии, Конго и  Мадагаскара.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Конкурс состоял из разнообразных заданий, которые участники выполняли, объединившись в смешанные команды. Критериями оценивания были: грамотность и быстрота выполнения.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Школьники были удивлены высоким уровнем владения русским языком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обучающихся-иностранцев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приехавших в Россию около года назад. А представители ДГТУ – обширным кругозором, общительностью и радушием наших учащихся.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</a:t>
            </a:r>
          </a:p>
        </p:txBody>
      </p:sp>
      <p:pic>
        <p:nvPicPr>
          <p:cNvPr id="10" name="Picture 2" descr="F:\РАБОТА\Год народного творчества\Международный конкурс Традиции народов мира\коллажи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14686"/>
            <a:ext cx="4040611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F:\РАБОТА\Год народного творчества\Международный конкурс Традиции народов мира\коллажи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4453" y="3214686"/>
            <a:ext cx="4040611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Проект «Добрососедство: Диалог культур»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7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5843" name="Picture 3" descr="F:\РАБОТА\Год народного творчества\Международный конкурс Традиции народов мира\коллажи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754" y="714356"/>
            <a:ext cx="3845369" cy="2719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5" name="Picture 5" descr="F:\РАБОТА\Год народного творчества\Международный конкурс Традиции народов мира\коллажи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71876"/>
            <a:ext cx="3838580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 descr="F:\РАБОТА\Год народного творчества\Международный конкурс Традиции народов мира\коллажи\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500438"/>
            <a:ext cx="393959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3" descr="F:\РАБОТА\Год народного творчества\Международный конкурс Традиции народов мира\коллажи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714356"/>
            <a:ext cx="3855873" cy="2726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Проект «Добрососедство: Диалог культур»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8" name="Picture 4" descr="F:\РАБОТА\Год народного творчества\Международный конкурс Традиции народов мира\коллажи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857232"/>
            <a:ext cx="4143405" cy="2930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57158" y="4143380"/>
            <a:ext cx="457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Встреча закончилась концертом , ш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кольники с большим интересом слушали гостей, открывая для себя тайны других культур. 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Получены заслуженные дипломы и грамоты за выполненные задания, участники обменялись приготовленными сувенирами. В памяти остаётся радость от общения, номера телефонов, которыми обменялись участники конкурса, и, конечно же, огромное количество фотографий.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4338" name="Picture 2" descr="F:\РАБОТА\Год народного творчества\Международный конкурс Традиции народов мира\коллажи\общая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071942"/>
            <a:ext cx="3714776" cy="2413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F:\РАБОТА\Год народного творчества\Международный конкурс Традиции народов мира\коллажи\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857232"/>
            <a:ext cx="414162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Проект «Добрососедство: Диалог культур»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000636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Участие в спортивных мероприятиях города, региона, РФ и международного уровня.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Ежегодно ученики школы-интерната принимают участие во многих, проводимых для детей-инвалидов, состязаниях и соревнованиях по баскетболу, шахматам, плаванию, лёгкой атлетике,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тхэквондо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каратэ.  Есть среди наших воспитанников чемпионы России и мира в спорте глухих по плаванию и каратэ, есть мастера спорта международного класса по плаванию, мастера спорта по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тхэквондо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кандидаты в мастера спорта по шахматам. </a:t>
            </a:r>
          </a:p>
        </p:txBody>
      </p:sp>
      <p:pic>
        <p:nvPicPr>
          <p:cNvPr id="39938" name="Picture 2" descr="F:\ФОТО\школьные фото\2019\Спартакиада инвалидов 27 сентября 2019\для сайта\Коллажи Спартакиада инвалидов 27 сентября 2019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857232"/>
            <a:ext cx="2286016" cy="1616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Спортивные соревнования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39942" name="Picture 6" descr="F:\ФОТО\школьные фото\2019\Спартакиада инвалидов 27 сентября 2019\для сайта\Коллажи Спартакиада инвалидов 27 сентября 2019\5.jpg"/>
          <p:cNvPicPr>
            <a:picLocks noChangeAspect="1" noChangeArrowheads="1"/>
          </p:cNvPicPr>
          <p:nvPr/>
        </p:nvPicPr>
        <p:blipFill>
          <a:blip r:embed="rId4" cstate="print">
            <a:lum bright="20000" contrast="10000"/>
          </a:blip>
          <a:srcRect/>
          <a:stretch>
            <a:fillRect/>
          </a:stretch>
        </p:blipFill>
        <p:spPr bwMode="auto">
          <a:xfrm>
            <a:off x="5857884" y="857232"/>
            <a:ext cx="2120921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3" name="Picture 7" descr="F:\ФОТО\школьные фото\2018 Фото для фильма\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958" y="2214554"/>
            <a:ext cx="1357322" cy="180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7" name="Picture 1" descr="F:\ФОТО\фото со всего диска\стенд ноябрь 2013\взяла\печать\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2786058"/>
            <a:ext cx="2571767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F:\ПРОЕКТЫ\К выпуску 9-е 2020\Фильм для выпускного 2020\Фото\IMG-20180508-WA004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2357430"/>
            <a:ext cx="1366830" cy="1822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F:\ФОТО\школьные фото\фото школьные\Олегу\Наши увлечения\IMG_04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64" y="3571876"/>
            <a:ext cx="1714512" cy="1285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F:\ПРОЕКТЫ\проект 10-х кл 2018\коллажи\спорт1.jpg"/>
          <p:cNvPicPr>
            <a:picLocks noChangeAspect="1" noChangeArrowheads="1"/>
          </p:cNvPicPr>
          <p:nvPr/>
        </p:nvPicPr>
        <p:blipFill>
          <a:blip r:embed="rId9" cstate="print"/>
          <a:srcRect l="2514" t="6876" r="1955" b="1955"/>
          <a:stretch>
            <a:fillRect/>
          </a:stretch>
        </p:blipFill>
        <p:spPr bwMode="auto">
          <a:xfrm>
            <a:off x="500034" y="2571744"/>
            <a:ext cx="2428892" cy="231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F:\ПРОЕКТЫ\проект 10-х кл 2018\для Насти\ФОТО\обязательно взять\UFew7zPAV8k.jpg"/>
          <p:cNvPicPr>
            <a:picLocks noChangeAspect="1" noChangeArrowheads="1"/>
          </p:cNvPicPr>
          <p:nvPr/>
        </p:nvPicPr>
        <p:blipFill>
          <a:blip r:embed="rId10" cstate="print">
            <a:lum bright="20000" contrast="10000"/>
          </a:blip>
          <a:srcRect/>
          <a:stretch>
            <a:fillRect/>
          </a:stretch>
        </p:blipFill>
        <p:spPr bwMode="auto">
          <a:xfrm>
            <a:off x="3000364" y="857232"/>
            <a:ext cx="2704562" cy="1800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F:\ФОТО\школьные фото\2019\2019 фото 1- 2 четверти\Спорт\dsc03542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286116" y="857232"/>
            <a:ext cx="2667018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F:\ФОТО\школьные фото\2019\2019-2020 3-4 четверти\А ну-ка, парни\IMG_26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072074"/>
            <a:ext cx="1857388" cy="1393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F:\ФОТО\школьные фото\2019\2019-2020 3-4 четверти\Новый год 2020 младшие\С фотоаппарата И.Г\DSC04599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5500694" y="3786190"/>
            <a:ext cx="3357586" cy="2518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F:\ФОТО\школьные фото\2019\2019-2020 3-4 четверти\Тхэквондо 1-3 января 2020\IMG_2453.JPG"/>
          <p:cNvPicPr>
            <a:picLocks noChangeAspect="1" noChangeArrowheads="1"/>
          </p:cNvPicPr>
          <p:nvPr/>
        </p:nvPicPr>
        <p:blipFill>
          <a:blip r:embed="rId6" cstate="print">
            <a:lum bright="-10000"/>
          </a:blip>
          <a:srcRect t="9783"/>
          <a:stretch>
            <a:fillRect/>
          </a:stretch>
        </p:blipFill>
        <p:spPr bwMode="auto">
          <a:xfrm>
            <a:off x="857224" y="3000372"/>
            <a:ext cx="1643074" cy="197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F:\ФОТО\школьные фото\2018 Фото для фильма\372d7638b04c8aed5a56001b38af139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857232"/>
            <a:ext cx="2714645" cy="2035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571480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Спортивные соревнования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3315" name="Picture 3" descr="F:\ФОТО\школьные фото\2018 Фото для фильма\turnir3.jpg"/>
          <p:cNvPicPr>
            <a:picLocks noChangeAspect="1" noChangeArrowheads="1"/>
          </p:cNvPicPr>
          <p:nvPr/>
        </p:nvPicPr>
        <p:blipFill>
          <a:blip r:embed="rId8" cstate="print"/>
          <a:srcRect l="1625" t="1625" r="1625" b="1625"/>
          <a:stretch>
            <a:fillRect/>
          </a:stretch>
        </p:blipFill>
        <p:spPr bwMode="auto">
          <a:xfrm>
            <a:off x="6072198" y="857232"/>
            <a:ext cx="2714644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F:\ФОТО\школьные фото\2018 Фото для фильма\5ace1cc02d849263b92b4c88f825046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0364" y="2714620"/>
            <a:ext cx="2608258" cy="1803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8" descr="F:\ФОТО\школьные фото\2019\2019 фото 1- 2 четверти\9б\9а\IMG_8748.JPG"/>
          <p:cNvPicPr>
            <a:picLocks noChangeAspect="1" noChangeArrowheads="1"/>
          </p:cNvPicPr>
          <p:nvPr/>
        </p:nvPicPr>
        <p:blipFill>
          <a:blip r:embed="rId10" cstate="print"/>
          <a:srcRect l="16620" t="17046" r="9232" b="13067"/>
          <a:stretch>
            <a:fillRect/>
          </a:stretch>
        </p:blipFill>
        <p:spPr bwMode="auto">
          <a:xfrm>
            <a:off x="2857488" y="4714884"/>
            <a:ext cx="2526465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0962" name="Picture 2" descr="F:\ФОТО\школьные фото\2018 Фото для фильма\3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928662" y="2500306"/>
            <a:ext cx="1785950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 l="3350" t="2225" r="5525" b="51650"/>
          <a:stretch>
            <a:fillRect/>
          </a:stretch>
        </p:blipFill>
        <p:spPr bwMode="auto">
          <a:xfrm>
            <a:off x="5429256" y="4714884"/>
            <a:ext cx="3246072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14678" y="857232"/>
            <a:ext cx="55007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Использование изобразительных средств в системе социализации слабослышащих школьников – удивительно красивый и творческий инструмент, на котором через искусство (работу с рисунком, лепкой и т. д.) происходит выявление и разрешение неосознанных, внутренних и межличностных конфликтов, жизненных проблем; стимулируется самовыражение, развивается эстетический вкус и общая эрудиция, обогащаются чувственные переживания и внутренний мир в целом. Изо- и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арт-терапия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какими по сути являются занятия в школьной изостудии, помогают слабослышащим ученикам освоить основные правила и приёмы работы с художественными инструментами и материалами. Это способствует ранней профессиональной ориентации учащихся. </a:t>
            </a:r>
            <a:endParaRPr lang="ru-RU" sz="1600" dirty="0" smtClean="0"/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Школьная художественная изостудия «Вернисаж»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1265" name="Picture 1" descr="F:\ФОТО\школьные фото\фото школьные\дети учителя родители\DSC000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928670"/>
            <a:ext cx="2000264" cy="1469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 descr="F:\ФОТО\школьные фото\фото школьные\дети учителя родители\начальные кл 002.jpg"/>
          <p:cNvPicPr>
            <a:picLocks noChangeAspect="1" noChangeArrowheads="1"/>
          </p:cNvPicPr>
          <p:nvPr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786182" y="4572008"/>
            <a:ext cx="1285884" cy="1763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" descr="F:\ФОТО\школьные фото\2019\2019 фото 1- 2 четверти\Москвичи в школе\для коллажей\было\IMG_1866.JPG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 t="6349"/>
          <a:stretch>
            <a:fillRect/>
          </a:stretch>
        </p:blipFill>
        <p:spPr bwMode="auto">
          <a:xfrm>
            <a:off x="642910" y="4429132"/>
            <a:ext cx="2746125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 descr="F:\ФОТО\школьные фото\2019\2019-2020 3-4 четверти\Конкурс ВОГ За здоровый образ жизни\IMG_2588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143372" y="1000108"/>
            <a:ext cx="2857520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F:\ФОТО\школьные фото\2019\2019-2020 3-4 четверти\Фото для Казьминой\wings_of_opportunity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357158" y="928670"/>
            <a:ext cx="3643338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3" name="Picture 5" descr="F:\ФОТО\школьные фото\фото школьные\выступления детей\начальные кл 014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 l="12182"/>
          <a:stretch>
            <a:fillRect/>
          </a:stretch>
        </p:blipFill>
        <p:spPr bwMode="auto">
          <a:xfrm>
            <a:off x="3714744" y="3286124"/>
            <a:ext cx="2574909" cy="1649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Школьная  художественная изостудия «Вернисаж»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286388"/>
            <a:ext cx="8215370" cy="1077218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Участие в региональных и всероссийских творческих конкурсах по изобразительному искусству особенно важно для социальной адаптации и творческой самореализации подростков с ограниченными возможностями здоровья, так как  происходит через общение со сверстниками из разных школ города и страны. </a:t>
            </a:r>
          </a:p>
        </p:txBody>
      </p:sp>
      <p:pic>
        <p:nvPicPr>
          <p:cNvPr id="12290" name="Picture 2" descr="F:\ФОТО\школьные фото\2020-2021\1-2 четверти\К дню учителя 2020\IMG_3656.JPG"/>
          <p:cNvPicPr>
            <a:picLocks noChangeAspect="1" noChangeArrowheads="1"/>
          </p:cNvPicPr>
          <p:nvPr/>
        </p:nvPicPr>
        <p:blipFill>
          <a:blip r:embed="rId6" cstate="print">
            <a:lum bright="10000" contrast="20000"/>
          </a:blip>
          <a:srcRect/>
          <a:stretch>
            <a:fillRect/>
          </a:stretch>
        </p:blipFill>
        <p:spPr bwMode="auto">
          <a:xfrm>
            <a:off x="7072330" y="1214422"/>
            <a:ext cx="1785950" cy="1339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F:\ФОТО\для стенда апрель 2018\IMG_78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16" y="3286124"/>
            <a:ext cx="2476516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928694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Волонтёрская деятельность актёров Ростовского государственного кукольного театра им. В.С.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Былкова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9217" name="Picture 1" descr="F:\ФОТО\школьные фото\2020-2021\1-2 четверти\Проект Успех без границ все папки за 1 четверть\Кукольный театр воскресенье\IMG-20201011-WA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285860"/>
            <a:ext cx="2196718" cy="2928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2" descr="F:\ФОТО\школьные фото\2020-2021\1-2 четверти\Проект Успех без границ все папки за 1 четверть\Кукольный театр воскресенье\IMG-20201011-WA00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9761" y="1357298"/>
            <a:ext cx="214314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F:\ФОТО\школьные фото\2020-2021\1-2 четверти\Проект Успех без границ все папки за 1 четверть\Белый Ангел Воскресенье\677989bd-fd5f-40e2-8c1a-e6df7365a035.jpg"/>
          <p:cNvPicPr>
            <a:picLocks noChangeAspect="1" noChangeArrowheads="1"/>
          </p:cNvPicPr>
          <p:nvPr/>
        </p:nvPicPr>
        <p:blipFill>
          <a:blip r:embed="rId5" cstate="print">
            <a:lum bright="10000" contrast="20000"/>
          </a:blip>
          <a:srcRect/>
          <a:stretch>
            <a:fillRect/>
          </a:stretch>
        </p:blipFill>
        <p:spPr bwMode="auto">
          <a:xfrm>
            <a:off x="857224" y="1214422"/>
            <a:ext cx="2722582" cy="1531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F:\ФОТО\школьные фото\2020-2021\1-2 четверти\Проект Успех без границ все папки за 1 четверть\Белый Ангел Воскресенье\e6e20a0e-686a-405f-ac2e-ac13fb7319b7.jpg"/>
          <p:cNvPicPr>
            <a:picLocks noChangeAspect="1" noChangeArrowheads="1"/>
          </p:cNvPicPr>
          <p:nvPr/>
        </p:nvPicPr>
        <p:blipFill>
          <a:blip r:embed="rId6" cstate="print">
            <a:lum bright="10000" contrast="20000"/>
          </a:blip>
          <a:srcRect/>
          <a:stretch>
            <a:fillRect/>
          </a:stretch>
        </p:blipFill>
        <p:spPr bwMode="auto">
          <a:xfrm>
            <a:off x="857224" y="2848566"/>
            <a:ext cx="2730491" cy="1535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4572008"/>
            <a:ext cx="8501122" cy="2062103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Умение управлять куклой, надетой на руку, является  очень важной частью работы по развитию мелкой моторики. Выполнение ритмичных движений пальцами индуктивно приводит к возбуждению в речевых центрах головного мозга и резкому усилению согласованной деятельности речевых зон, что, в конечном итоге, стимулирует развитие речи слабослышащих детей. Инсценировка каких-либо рифмованных историй, сказок при помощи пальцев очень эмоциональны, увлекательны. Они способствуют развитию речи, потребности в коммуникации, установлению и развитию эмоциональных связей между участниками действия, что необходимо для успешной социализации детей с нарушениями слуха.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2" descr="F:\ФОТО\школьные фото\2019\2019 фото 1- 2 четверти\Москвичи в школе\для коллажей\было\IMG_0021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23726" t="21090" b="7204"/>
          <a:stretch>
            <a:fillRect/>
          </a:stretch>
        </p:blipFill>
        <p:spPr bwMode="auto">
          <a:xfrm>
            <a:off x="6572264" y="928670"/>
            <a:ext cx="2229006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F:\ФОТО\школьные фото\2018 Фото для фильма\outclass_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000108"/>
            <a:ext cx="3429024" cy="147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Танцевально-хореографическая студия «Гармония»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3011" name="Picture 3" descr="F:\ФОТО\фото со всего диска\стенд ноябрь 2013\взяла\печать\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7" y="857232"/>
            <a:ext cx="2286015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3" name="Picture 5" descr="F:\ФОТО\школьные фото\2018 Фото для фильма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857496"/>
            <a:ext cx="3500462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071934" y="2714620"/>
            <a:ext cx="4714908" cy="23083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Большая часть специальностей, предполагает формирование различных двигательных навыков. Нарушения вестибулярного аппарата у слабослышащих школьников ставят под сомнение возможность овладения профессиями, связанными с работой на большой высоте. Танец - это некий функциональный стимулятор личности, повышающий работоспособность и ослабленную двигательную моторику ребят с нарушениями слуха. </a:t>
            </a:r>
          </a:p>
        </p:txBody>
      </p:sp>
      <p:pic>
        <p:nvPicPr>
          <p:cNvPr id="12" name="Picture 2" descr="F:\ФОТО\школьные фото\2020-2021\1-2 четверти\К дню учителя 2020\IMG_3624.JPG"/>
          <p:cNvPicPr>
            <a:picLocks noChangeAspect="1" noChangeArrowheads="1"/>
          </p:cNvPicPr>
          <p:nvPr/>
        </p:nvPicPr>
        <p:blipFill>
          <a:blip r:embed="rId7" cstate="print">
            <a:lum contrast="10000"/>
          </a:blip>
          <a:srcRect t="14458" b="15663"/>
          <a:stretch>
            <a:fillRect/>
          </a:stretch>
        </p:blipFill>
        <p:spPr bwMode="auto">
          <a:xfrm>
            <a:off x="4000496" y="5072074"/>
            <a:ext cx="3000396" cy="1572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4034" name="Picture 2" descr="F:\ФОТО\школьные фото\2017-11\IMG_6641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786579" y="4214818"/>
            <a:ext cx="1666884" cy="1250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5" name="Picture 3" descr="F:\ФОТО\школьные фото\8 марта 2017\сайт\IMG_2216.JPG"/>
          <p:cNvPicPr>
            <a:picLocks noChangeAspect="1" noChangeArrowheads="1"/>
          </p:cNvPicPr>
          <p:nvPr/>
        </p:nvPicPr>
        <p:blipFill>
          <a:blip r:embed="rId4" cstate="print"/>
          <a:srcRect t="18301" b="8497"/>
          <a:stretch>
            <a:fillRect/>
          </a:stretch>
        </p:blipFill>
        <p:spPr bwMode="auto">
          <a:xfrm>
            <a:off x="428596" y="2500306"/>
            <a:ext cx="2571768" cy="1411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F:\ФОТО\школьные фото\8 марта 2017\сайт\IMG_22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857232"/>
            <a:ext cx="2095514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F:\ФОТО\школьные фото\2018 Фото для фильма\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857232"/>
            <a:ext cx="3050336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Танцевально-хореографическая студия «Гармония»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4038" name="Picture 6" descr="F:\ПРОЕКТЫ\проект 10-х кл 2018\10 класс 2018\Танцы\JUDFFdTyIn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4000504"/>
            <a:ext cx="2391437" cy="1585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9" name="Picture 7" descr="F:\ПРОЕКТЫ\проект 10-х кл 2018\10 класс 2018\Танцы\eudrjOviP-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14678" y="3286124"/>
            <a:ext cx="1350892" cy="2036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F:\ФОТО\школьные фото\Выпуск 2016\на сайт последний звонок\IMG_0301.JPG"/>
          <p:cNvPicPr>
            <a:picLocks noChangeAspect="1" noChangeArrowheads="1"/>
          </p:cNvPicPr>
          <p:nvPr/>
        </p:nvPicPr>
        <p:blipFill>
          <a:blip r:embed="rId9">
            <a:lum contrast="20000"/>
          </a:blip>
          <a:srcRect/>
          <a:stretch>
            <a:fillRect/>
          </a:stretch>
        </p:blipFill>
        <p:spPr bwMode="auto">
          <a:xfrm>
            <a:off x="6643702" y="2500306"/>
            <a:ext cx="2096487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7" name="Picture 5" descr="F:\ПРОЕКТЫ\проект 10-х кл 2018\10 класс 2018\Танцы\cfWyc9Xq1o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29190" y="3286124"/>
            <a:ext cx="1357322" cy="204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57158" y="5572140"/>
            <a:ext cx="8429684" cy="1077218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Танец содержит в себе комплексные ритмические, мелодические, пластические движения, гарантирующие формирование природных психомоторных возможностей, независимости и выразительности телодвижений, приобретение чувства гармонии собственного тела с окружающим миром. </a:t>
            </a:r>
          </a:p>
        </p:txBody>
      </p:sp>
      <p:pic>
        <p:nvPicPr>
          <p:cNvPr id="15" name="Picture 6" descr="F:\ФОТО\школьные фото\2018 Фото для фильма\DSC03602.JPG"/>
          <p:cNvPicPr>
            <a:picLocks noChangeAspect="1" noChangeArrowheads="1"/>
          </p:cNvPicPr>
          <p:nvPr/>
        </p:nvPicPr>
        <p:blipFill>
          <a:blip r:embed="rId11" cstate="print">
            <a:lum bright="10000" contrast="20000"/>
          </a:blip>
          <a:srcRect l="16646"/>
          <a:stretch>
            <a:fillRect/>
          </a:stretch>
        </p:blipFill>
        <p:spPr bwMode="auto">
          <a:xfrm>
            <a:off x="6786578" y="857232"/>
            <a:ext cx="1746689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053" name="Picture 5" descr="F:\ФОТО\школьные фото\фото школьные\выступления детей\DSC00220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00034" y="1000108"/>
            <a:ext cx="4143404" cy="3107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Жестовое</a:t>
            </a:r>
            <a:r>
              <a:rPr kumimoji="0" lang="ru-RU" sz="25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пение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7169" name="Picture 1" descr="F:\ФОТО\школьные фото\2017-11\IMG_6627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 l="14754" r="13934"/>
          <a:stretch>
            <a:fillRect/>
          </a:stretch>
        </p:blipFill>
        <p:spPr bwMode="auto">
          <a:xfrm>
            <a:off x="6500826" y="3996809"/>
            <a:ext cx="2334032" cy="245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3" name="Picture 5" descr="F:\ПРОЕКТЫ\проект 10-х кл 2018\10 класс 2018\танцы и жестовая песня\6qznGYTFY-o.jpg"/>
          <p:cNvPicPr>
            <a:picLocks noChangeAspect="1" noChangeArrowheads="1"/>
          </p:cNvPicPr>
          <p:nvPr/>
        </p:nvPicPr>
        <p:blipFill>
          <a:blip r:embed="rId5">
            <a:lum contrast="20000"/>
          </a:blip>
          <a:srcRect/>
          <a:stretch>
            <a:fillRect/>
          </a:stretch>
        </p:blipFill>
        <p:spPr bwMode="auto">
          <a:xfrm>
            <a:off x="4000496" y="4572008"/>
            <a:ext cx="2381240" cy="1579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F:\ПРОЕКТЫ\проект 10-х кл 2018\10 класс 2018\Танцы\lA-h6lc67YE.jpg"/>
          <p:cNvPicPr>
            <a:picLocks noChangeAspect="1" noChangeArrowheads="1"/>
          </p:cNvPicPr>
          <p:nvPr/>
        </p:nvPicPr>
        <p:blipFill>
          <a:blip r:embed="rId6" cstate="print"/>
          <a:srcRect r="8333"/>
          <a:stretch>
            <a:fillRect/>
          </a:stretch>
        </p:blipFill>
        <p:spPr bwMode="auto">
          <a:xfrm>
            <a:off x="4786314" y="1000108"/>
            <a:ext cx="3929092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F:\ФОТО\школьные фото\2017-11\IMG_6603.JPG"/>
          <p:cNvPicPr>
            <a:picLocks noChangeAspect="1" noChangeArrowheads="1"/>
          </p:cNvPicPr>
          <p:nvPr/>
        </p:nvPicPr>
        <p:blipFill>
          <a:blip r:embed="rId7" cstate="print"/>
          <a:srcRect t="12500" b="4167"/>
          <a:stretch>
            <a:fillRect/>
          </a:stretch>
        </p:blipFill>
        <p:spPr bwMode="auto">
          <a:xfrm>
            <a:off x="428597" y="4268396"/>
            <a:ext cx="3429023" cy="2143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0034" y="5143512"/>
            <a:ext cx="8072494" cy="135421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Жестовое пение - своеобразный прорыв в социализации ребят с нарушениями слуха: обогащается словарный запас , они знакомятся со значением многих слов, погружаются в стихию игры и творчества - формируются навыки коллективной работы, обогащается и развивается речь. Участие в городских и региональных конкурсах жестовой песни повышает социальную значимость в глазах ровесников.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14290"/>
            <a:ext cx="8086724" cy="5714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Жестовое</a:t>
            </a:r>
            <a:r>
              <a:rPr kumimoji="0" lang="ru-RU" sz="25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 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пение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5" name="Picture 3" descr="F:\ПРОЕКТЫ\проект 10-х кл 2018\10 класс 2018\Зорина\поздравления детей 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928670"/>
            <a:ext cx="2571768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F:\ФОТО\школьные фото\День Победы\для коллажей\P4230035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28596" y="928670"/>
            <a:ext cx="2428892" cy="197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F:\ФОТО\школьные фото\Выпускной 2015\Выпускной 2015 на сайт\P5260342.JPG"/>
          <p:cNvPicPr>
            <a:picLocks noChangeAspect="1" noChangeArrowheads="1"/>
          </p:cNvPicPr>
          <p:nvPr/>
        </p:nvPicPr>
        <p:blipFill>
          <a:blip r:embed="rId5" cstate="print"/>
          <a:srcRect l="5357" t="7894" r="5357" b="4014"/>
          <a:stretch>
            <a:fillRect/>
          </a:stretch>
        </p:blipFill>
        <p:spPr bwMode="auto">
          <a:xfrm>
            <a:off x="6429388" y="2928934"/>
            <a:ext cx="2357454" cy="174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F:\ФОТО\школьные фото\1 марта 2018 праздник\на сайт\IMG_7682.JPG"/>
          <p:cNvPicPr>
            <a:picLocks noChangeAspect="1" noChangeArrowheads="1"/>
          </p:cNvPicPr>
          <p:nvPr/>
        </p:nvPicPr>
        <p:blipFill>
          <a:blip r:embed="rId6" cstate="print"/>
          <a:srcRect l="32143" r="8929"/>
          <a:stretch>
            <a:fillRect/>
          </a:stretch>
        </p:blipFill>
        <p:spPr bwMode="auto">
          <a:xfrm>
            <a:off x="428596" y="3071810"/>
            <a:ext cx="1571636" cy="20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F:\ФОТО\школьные фото\фото школьные\выступления детей\DSC00073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2857488" y="1000108"/>
            <a:ext cx="3334295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F:\ФОТО\школьные фото\1 марта 2018 праздник\на сайт\IMG_7631.JPG"/>
          <p:cNvPicPr>
            <a:picLocks noChangeAspect="1" noChangeArrowheads="1"/>
          </p:cNvPicPr>
          <p:nvPr/>
        </p:nvPicPr>
        <p:blipFill>
          <a:blip r:embed="rId8" cstate="print">
            <a:lum bright="10000" contrast="20000"/>
          </a:blip>
          <a:srcRect l="16346" t="28846" r="23077" b="11538"/>
          <a:stretch>
            <a:fillRect/>
          </a:stretch>
        </p:blipFill>
        <p:spPr bwMode="auto">
          <a:xfrm>
            <a:off x="4286248" y="3571876"/>
            <a:ext cx="2071702" cy="1529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F:\ФОТО\школьные фото\2019\2019 фото 1- 2 четверти\9б\Дети к выпускному\ДУ 2015 06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08" y="3571876"/>
            <a:ext cx="2000264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8194" name="Picture 2" descr="F:\ФОТО\школьные фото\2019\2019-2020 3-4 четверти\Нацпроект Доброшкола\Фото\Казьмина\министерство\2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785786" y="1214421"/>
            <a:ext cx="4000528" cy="2250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F:\ФОТО\для стенда апрель 2018\IMG_7719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357818" y="1142984"/>
            <a:ext cx="3095646" cy="2321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00034" y="214290"/>
            <a:ext cx="8086724" cy="85725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Внеурочная деятельность: экскурсии, кружки, дополнительное образование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571876"/>
            <a:ext cx="8358246" cy="280076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Обычно выделяют три сферы, в которых происходит социализация личности: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деятельность, общение, самосознание.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Общее, что характеризует эти сферы — расширение, умножение социальных связей личности с внешним миром.</a:t>
            </a:r>
            <a:b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Ведущую роль в социальном становлении слабослышащего школьника играет деятельность, причём решающее значение оказывает не вообще деятельность, а ведущая деятельность, в которой ученик наиболее полно раскрывает свои возможности и наиболее эффективно усваивает социальный опыт.</a:t>
            </a:r>
            <a:b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 Основными видами деятельности ребенка и подростка, в которых они наиболее полно развиваются, являются игра, учение и труд. Внеурочная работа по социализации и интеграции школьников с нарушениями слуха в доступную среду объединяет все три вида деятельности.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1" descr="F:\ФОТО\школьные фото\2019\2019 фото 1- 2 четверти\9б\ученики\фото История вокруг нас\предметная неделя 2016 История вокруг нас\экскурсия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00372"/>
            <a:ext cx="1809762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 descr="F:\ФОТО\школьные фото\2020-2021\1-2 четверти\Дорожное движение\IMG-20200924-WA0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1142984"/>
            <a:ext cx="1250165" cy="1666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0034" y="214290"/>
            <a:ext cx="8086724" cy="85725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Внеурочная деятельность: экскурсии, кружки, дополнительное образование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715016"/>
            <a:ext cx="4000528" cy="8309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indent="449263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экскурсии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являются одной из наиболее эффективных организационных форм такой внеурочной деятельности. </a:t>
            </a:r>
          </a:p>
        </p:txBody>
      </p:sp>
      <p:pic>
        <p:nvPicPr>
          <p:cNvPr id="5123" name="Picture 3" descr="F:\ПРОЕКТЫ\К выпуску 9-е 2020\Фильм для выпускного 2020\Фото\DSC_02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714884"/>
            <a:ext cx="2714644" cy="1802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 descr="F:\ФОТО\школьные фото\2019\2019-2020 3-4 четверти\К Дню Победы\К 75-летию Победы\P1080418.JPG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 l="11842" r="3289" b="10526"/>
          <a:stretch>
            <a:fillRect/>
          </a:stretch>
        </p:blipFill>
        <p:spPr bwMode="auto">
          <a:xfrm>
            <a:off x="428596" y="1142984"/>
            <a:ext cx="2143140" cy="169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F:\ФОТО\школьные фото\2020-2021\1-2 четверти\Дорожное движение\IMG-20200924-WA0011.jpg"/>
          <p:cNvPicPr>
            <a:picLocks noChangeAspect="1" noChangeArrowheads="1"/>
          </p:cNvPicPr>
          <p:nvPr/>
        </p:nvPicPr>
        <p:blipFill>
          <a:blip r:embed="rId7" cstate="print">
            <a:lum bright="-10000"/>
          </a:blip>
          <a:srcRect l="12600" b="1599"/>
          <a:stretch>
            <a:fillRect/>
          </a:stretch>
        </p:blipFill>
        <p:spPr bwMode="auto">
          <a:xfrm>
            <a:off x="4429124" y="4357694"/>
            <a:ext cx="1643074" cy="1387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F:\ФОТО\школьные фото\2019\2019 фото 1- 2 четверти\9б\IMG_979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1142984"/>
            <a:ext cx="2000265" cy="1500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4" descr="F:\ФОТО\школьные фото\2019\2019 фото 1- 2 четверти\9б\IMG_975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0298" y="2714620"/>
            <a:ext cx="2071702" cy="155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F:\ФОТО\школьные фото\2018 Фото для фильма\f9c6b2426a61cf5f8326aa30be4f026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28" y="1142985"/>
            <a:ext cx="2214578" cy="1659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F:\ПРОЕКТЫ\проект 10-х кл 2018\школьные фотки\vSQSniLB-zw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6578" y="3000372"/>
            <a:ext cx="2000243" cy="1500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F:\ПРОЕКТЫ\проект 10-х кл 2018\школьные фотки\SFsxpBHLWQ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14876" y="2928934"/>
            <a:ext cx="1988331" cy="1325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285720" y="4429132"/>
            <a:ext cx="4000496" cy="1323439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Внеурочная деятельность создаёт адаптивную среду, способствующую духовному, нравственному, физическому развитию и социализации школьников с нарушениями слуха.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28596" y="5072074"/>
            <a:ext cx="8215370" cy="1323439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Участие в городском фестивале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PRO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. Активное движение. Я всё могу!». 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Основная целью которого - помощь подросткам с выбором профессий и социализация детей с ОВЗ. Ребята обучились флористическим навыкам при создании букетов, научились плетению «ловца снов», приняли участие в творческих мастерских по маникюру, парикмахерскому искусству, лепке и дизайнерскому оформлению пряников и во многих других мастерских.</a:t>
            </a:r>
          </a:p>
        </p:txBody>
      </p:sp>
      <p:pic>
        <p:nvPicPr>
          <p:cNvPr id="5122" name="Picture 2" descr="F:\ФОТО\школьные фото\2019\2019 фото 1- 2 четверти\9б\Фестиваль Активное движение. Я могу\1.jpg"/>
          <p:cNvPicPr>
            <a:picLocks noChangeAspect="1" noChangeArrowheads="1"/>
          </p:cNvPicPr>
          <p:nvPr/>
        </p:nvPicPr>
        <p:blipFill>
          <a:blip r:embed="rId3" cstate="print"/>
          <a:srcRect l="3109" t="2153" r="2153" b="3109"/>
          <a:stretch>
            <a:fillRect/>
          </a:stretch>
        </p:blipFill>
        <p:spPr bwMode="auto">
          <a:xfrm>
            <a:off x="357158" y="1428736"/>
            <a:ext cx="3500462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00034" y="214290"/>
            <a:ext cx="8086724" cy="85725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Внеурочная деятельность: экскурсии, кружки, дополнительное образование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2050" name="Picture 2" descr="F:\ФОТО\школьные фото\2019\2019 фото 1- 2 четверти\9б\Фестиваль Активное движение. Я могу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428736"/>
            <a:ext cx="2322913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F:\ФОТО\школьные фото\2019\2019 фото 1- 2 четверти\9б\Фестиваль Активное движение. Я могу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214686"/>
            <a:ext cx="2428892" cy="1718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F:\ФОТО\школьные фото\2019\2019 фото 1- 2 четверти\9б\Фестиваль Активное движение. Я могу\4.jpg"/>
          <p:cNvPicPr>
            <a:picLocks noChangeAspect="1" noChangeArrowheads="1"/>
          </p:cNvPicPr>
          <p:nvPr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 flipH="1">
            <a:off x="6429388" y="1428736"/>
            <a:ext cx="2322914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098" name="Picture 2" descr="F:\ФОТО\школьные фото\2019\2019 фото 1- 2 четверти\Фото 3а внеурочка Иванова Т А\20181108_135603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</a:blip>
          <a:srcRect r="13750"/>
          <a:stretch>
            <a:fillRect/>
          </a:stretch>
        </p:blipFill>
        <p:spPr bwMode="auto">
          <a:xfrm>
            <a:off x="2857488" y="1357298"/>
            <a:ext cx="2428892" cy="1584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F:\ФОТО\школьные фото\2019\2019-2020 3-4 четверти\Мастер-класс Веснянка\IMG-20190226-WA0063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00034" y="3071810"/>
            <a:ext cx="2286017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F:\ФОТО\школьные фото\2019\2019-2020 3-4 четверти\Мастер-класс Веснянка\IMG-20190226-WA0064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571472" y="1285860"/>
            <a:ext cx="2143141" cy="1607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086724" cy="857256"/>
          </a:xfr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Внеурочная деятельность: экскурсии, кружки, дополнительное образование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5" name="Picture 3" descr="F:\ФОТО\школьные фото\2019\2019-2020 3-4 четверти\Нацпроект Доброшкола\Фото\Казьмина\министерство\6.jpg"/>
          <p:cNvPicPr>
            <a:picLocks noChangeAspect="1" noChangeArrowheads="1"/>
          </p:cNvPicPr>
          <p:nvPr/>
        </p:nvPicPr>
        <p:blipFill>
          <a:blip r:embed="rId6">
            <a:lum bright="10000" contrast="20000"/>
          </a:blip>
          <a:srcRect t="23981"/>
          <a:stretch>
            <a:fillRect/>
          </a:stretch>
        </p:blipFill>
        <p:spPr bwMode="auto">
          <a:xfrm>
            <a:off x="7000892" y="1285860"/>
            <a:ext cx="1844224" cy="2492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F:\ФОТО\школьные фото\2019\2019-2020 3-4 четверти\Заключительное мероприятие ЕПЦ\IMG_2761.JPG"/>
          <p:cNvPicPr>
            <a:picLocks noChangeAspect="1" noChangeArrowheads="1"/>
          </p:cNvPicPr>
          <p:nvPr/>
        </p:nvPicPr>
        <p:blipFill>
          <a:blip r:embed="rId7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143504" y="1857364"/>
            <a:ext cx="1738325" cy="1303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6" descr="F:\ФОТО\школьные фото\2019\2019 фото 1- 2 четверти\9б\IMG_54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34" y="4929198"/>
            <a:ext cx="2286017" cy="1714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357818" y="4000504"/>
            <a:ext cx="3500430" cy="2062103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Внеурочная работа со слабослышащими школьниками включает в себя</a:t>
            </a:r>
          </a:p>
          <a:p>
            <a:pPr algn="r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индивидуальные и групповые занятия, направленные на повышение общего развития детей и их практическую подготовку к самостоятельной жизни и труду.</a:t>
            </a:r>
            <a:endParaRPr lang="ru-RU" dirty="0"/>
          </a:p>
        </p:txBody>
      </p:sp>
      <p:pic>
        <p:nvPicPr>
          <p:cNvPr id="8" name="Picture 3" descr="F:\ФОТО\школьные фото\2019\2019-2020 3-4 четверти\Профориентация Занятие на сайте Напримерку.ру\IMG_3025.JPG"/>
          <p:cNvPicPr>
            <a:picLocks noChangeAspect="1" noChangeArrowheads="1"/>
          </p:cNvPicPr>
          <p:nvPr/>
        </p:nvPicPr>
        <p:blipFill>
          <a:blip r:embed="rId9" cstate="print">
            <a:lum contrast="10000"/>
          </a:blip>
          <a:srcRect/>
          <a:stretch>
            <a:fillRect/>
          </a:stretch>
        </p:blipFill>
        <p:spPr bwMode="auto">
          <a:xfrm>
            <a:off x="3000364" y="3214686"/>
            <a:ext cx="2143140" cy="1607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5" descr="F:\ФОТО\школьные фото\2019\2019 фото 1- 2 четверти\9б\IMG_551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3" y="5000636"/>
            <a:ext cx="2190765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3" descr="F:\ФОТО\школьные фото\2018 Фото для фильма\two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14942" y="3286124"/>
            <a:ext cx="1745119" cy="579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098" name="Picture 2" descr="F:\ФОТО\школьные фото\2019\2019 фото 1- 2 четверти\9б\IMG_09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214422"/>
            <a:ext cx="2714674" cy="2036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F:\ФОТО\школьные фото\2019\2019 фото 1- 2 четверти\9б\9б ремонт шкафа\IMG_0240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500034" y="4786322"/>
            <a:ext cx="2214579" cy="1660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F:\ФОТО\школьные фото\2019\2019 фото 1- 2 четверти\9б\IMG-20200213-WA0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3357562"/>
            <a:ext cx="2303875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F:\ФОТО\школьные фото\2020-2021\1-2 четверти\Столовая2020\Столовая 2020 старшие\IMG_38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214422"/>
            <a:ext cx="2071702" cy="155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F:\ФОТО\школьные фото\2020-2021\1-2 четверти\Столовая2020\Столовая 2020 младшие\IMG_3804.JPG"/>
          <p:cNvPicPr>
            <a:picLocks noChangeAspect="1" noChangeArrowheads="1"/>
          </p:cNvPicPr>
          <p:nvPr/>
        </p:nvPicPr>
        <p:blipFill>
          <a:blip r:embed="rId7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28596" y="2857496"/>
            <a:ext cx="2286016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F:\ФОТО\школьные фото\2020-2021\1-2 четверти\Столовая2020\Столовая 2020 младшие\IMG_3768.JPG"/>
          <p:cNvPicPr>
            <a:picLocks noChangeAspect="1" noChangeArrowheads="1"/>
          </p:cNvPicPr>
          <p:nvPr/>
        </p:nvPicPr>
        <p:blipFill>
          <a:blip r:embed="rId8" cstate="print">
            <a:lum bright="10000" contrast="20000"/>
          </a:blip>
          <a:srcRect/>
          <a:stretch>
            <a:fillRect/>
          </a:stretch>
        </p:blipFill>
        <p:spPr bwMode="auto">
          <a:xfrm>
            <a:off x="3000364" y="1214422"/>
            <a:ext cx="1833575" cy="1375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F:\ПРОЕКТЫ\проект 10-х кл 2018\для Насти\ФОТО\обязательно взять\IMG_824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26" y="4143380"/>
            <a:ext cx="3048021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500034" y="214290"/>
            <a:ext cx="8086724" cy="85725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Внеурочная деятельность 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+mj-ea"/>
                <a:cs typeface="+mj-cs"/>
              </a:rPr>
              <a:t>по формированию, развитию и совершенствованию навыков самообслуживания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18" name="Picture 5" descr="F:\ФОТО\школьные фото\2019\2019 фото 1- 2 четверти\9б\Дети к выпускному\масленица\IMG_9175.JPG"/>
          <p:cNvPicPr>
            <a:picLocks noChangeAspect="1" noChangeArrowheads="1"/>
          </p:cNvPicPr>
          <p:nvPr/>
        </p:nvPicPr>
        <p:blipFill>
          <a:blip r:embed="rId10" cstate="print">
            <a:lum contrast="20000"/>
          </a:blip>
          <a:srcRect l="12121" t="15150"/>
          <a:stretch>
            <a:fillRect/>
          </a:stretch>
        </p:blipFill>
        <p:spPr bwMode="auto">
          <a:xfrm>
            <a:off x="3643306" y="2571744"/>
            <a:ext cx="1928826" cy="1396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9" name="Picture 7" descr="F:\ФОТО\школьные фото\2019\2019 фото 1- 2 четверти\9б\IMG_14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85728"/>
            <a:ext cx="5095911" cy="382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642910" y="4429132"/>
            <a:ext cx="7858148" cy="1815882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Calibri" pitchFamily="34" charset="0"/>
                <a:cs typeface="Times New Roman" pitchFamily="18" charset="0"/>
              </a:rPr>
              <a:t>Создание активной жизненной среды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– главное направление специальной </a:t>
            </a: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школы-интерната в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решении проблемы по социализации школьников с нарушениями слуха. Вся деятельность педагогического коллектива направлена на выполнение этой задачи, а именно: на реализацию потенциальных возможностей слабослышащих учащихся, воспитания у них убеждённости, что они нужны обществу, что будут востребованы при условии овладения определёнными знаниями, ценностными ориентирами, нормами поведения, умениями и навыками.  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5.infourok.ru/uploads/ex/0325/0007dedc-1a3f45af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Литература</a:t>
            </a:r>
            <a:endParaRPr lang="ru-RU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3286124"/>
            <a:ext cx="7786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1285860"/>
            <a:ext cx="7929618" cy="307776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Акатов Л. И. Социальная реабилитация детей с ограниченными возможностями здоровья. Психологические основы: Учеб. пособие для студ.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высш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учеб. заведений. — М.: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Гуманит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изд. центр ВЛАДОС, 2003.</a:t>
            </a:r>
          </a:p>
          <a:p>
            <a:pPr marL="342900" indent="-342900">
              <a:buAutoNum type="arabicPeriod" startAt="2"/>
            </a:pP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Выготский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Л.С. Педагогическая психология. / Под ред. В.В. Давыдова. – М.: Педагогика-Пресс, 1999</a:t>
            </a:r>
          </a:p>
          <a:p>
            <a:pPr marL="342900" indent="-342900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3.     Дзержинская А.Б. Методика коррекции отклонений в развитии</a:t>
            </a:r>
          </a:p>
          <a:p>
            <a:pPr marL="342900" indent="-342900"/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       глухих дошкольников средствами ритмической гимнастики.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Дисс.канд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пед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наук. Волгоград. – 1997</a:t>
            </a:r>
          </a:p>
          <a:p>
            <a:pPr marL="342900" indent="-342900">
              <a:buAutoNum type="arabicPeriod" startAt="4"/>
            </a:pP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Чичкова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, Т. И. Социализация детей с нарушением слуха в современном обществе / Т. И. </a:t>
            </a:r>
            <a:r>
              <a:rPr lang="ru-RU" sz="1600" b="1" dirty="0" err="1" smtClean="0">
                <a:solidFill>
                  <a:srgbClr val="002060"/>
                </a:solidFill>
                <a:latin typeface="Arial Narrow" panose="020B0606020202030204" pitchFamily="34" charset="0"/>
              </a:rPr>
              <a:t>Чичкова</a:t>
            </a:r>
            <a:r>
              <a:rPr lang="ru-RU" sz="16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 — Текст : непосредственный // Молодой ученый. — 2016. — № 26 (130). — С. 705-708.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1085</Words>
  <Application>Microsoft Office PowerPoint</Application>
  <PresentationFormat>Экран (4:3)</PresentationFormat>
  <Paragraphs>114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Проект «Успех без границ»</vt:lpstr>
      <vt:lpstr>Слайд 5</vt:lpstr>
      <vt:lpstr>Слайд 6</vt:lpstr>
      <vt:lpstr>Волонтёрская деятельность благотворительного фонда «Белый Ангел» в группе выходного дня</vt:lpstr>
      <vt:lpstr>Слайд 8</vt:lpstr>
      <vt:lpstr>Слайд 9</vt:lpstr>
      <vt:lpstr>Слайд 10</vt:lpstr>
      <vt:lpstr>Слайд 11</vt:lpstr>
      <vt:lpstr>Проект «Добрососедство: Диалог культур»</vt:lpstr>
      <vt:lpstr>Проект «Добрососедство: Диалог культур»</vt:lpstr>
      <vt:lpstr>Слайд 14</vt:lpstr>
      <vt:lpstr>Слайд 15</vt:lpstr>
      <vt:lpstr>Слайд 16</vt:lpstr>
      <vt:lpstr>Слайд 17</vt:lpstr>
      <vt:lpstr>Спортивные соревнования</vt:lpstr>
      <vt:lpstr>Слайд 19</vt:lpstr>
      <vt:lpstr> </vt:lpstr>
      <vt:lpstr>Волонтёрская деятельность актёров Ростовского государственного кукольного театра им. В.С. Былкова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Внеурочная деятельность: экскурсии, кружки, дополнительное образование</vt:lpstr>
      <vt:lpstr>Слайд 30</vt:lpstr>
      <vt:lpstr>Слайд 31</vt:lpstr>
      <vt:lpstr>Литература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Пилипенко Ирина Арсеньевна</dc:creator>
  <cp:lastModifiedBy>ирина</cp:lastModifiedBy>
  <cp:revision>222</cp:revision>
  <dcterms:created xsi:type="dcterms:W3CDTF">2020-10-19T16:35:10Z</dcterms:created>
  <dcterms:modified xsi:type="dcterms:W3CDTF">2020-10-28T20:59:24Z</dcterms:modified>
</cp:coreProperties>
</file>