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341" r:id="rId2"/>
    <p:sldId id="267" r:id="rId3"/>
    <p:sldId id="308" r:id="rId4"/>
    <p:sldId id="354" r:id="rId5"/>
    <p:sldId id="353" r:id="rId6"/>
    <p:sldId id="323" r:id="rId7"/>
    <p:sldId id="322" r:id="rId8"/>
    <p:sldId id="348" r:id="rId9"/>
    <p:sldId id="349" r:id="rId10"/>
    <p:sldId id="350" r:id="rId11"/>
    <p:sldId id="351" r:id="rId12"/>
    <p:sldId id="352" r:id="rId13"/>
    <p:sldId id="296" r:id="rId14"/>
    <p:sldId id="290" r:id="rId15"/>
    <p:sldId id="274" r:id="rId16"/>
    <p:sldId id="315" r:id="rId17"/>
    <p:sldId id="345" r:id="rId18"/>
    <p:sldId id="342" r:id="rId19"/>
    <p:sldId id="343" r:id="rId20"/>
    <p:sldId id="340" r:id="rId21"/>
    <p:sldId id="335" r:id="rId22"/>
    <p:sldId id="337" r:id="rId23"/>
    <p:sldId id="319" r:id="rId24"/>
    <p:sldId id="346" r:id="rId25"/>
    <p:sldId id="347" r:id="rId26"/>
    <p:sldId id="321" r:id="rId27"/>
    <p:sldId id="328" r:id="rId28"/>
    <p:sldId id="329" r:id="rId29"/>
    <p:sldId id="330" r:id="rId30"/>
    <p:sldId id="327" r:id="rId31"/>
    <p:sldId id="331" r:id="rId32"/>
    <p:sldId id="332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CC3300"/>
    <a:srgbClr val="FFFF00"/>
    <a:srgbClr val="FF9900"/>
    <a:srgbClr val="FF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b="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b="0">
                  <a:latin typeface="Times New Roman" pitchFamily="18" charset="0"/>
                </a:endParaRPr>
              </a:p>
            </p:txBody>
          </p:sp>
        </p:grpSp>
      </p:grpSp>
      <p:sp>
        <p:nvSpPr>
          <p:cNvPr id="8910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910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CE5A5-AB3F-4071-B228-9D9C5828D64A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9A09C-452F-4F10-AF49-673A48C47F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79455-4719-49D5-834F-1B0CFA9958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AFA74-B600-4982-850E-7C330B26BF6D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D306C-4EEB-4510-9B22-71B856554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1725C-2053-4E38-875F-B22B41A43BDB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E8386-7252-456B-9A49-DCB40A1EA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70A54-BB71-4859-B393-44575A88373F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4643D-355E-498F-A16D-4638596E0F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D0BD5-E38C-4EBF-B36F-9BC0155E1E0C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347D4-F103-4DAB-9C77-FF60CB90FA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76DC4-3C71-48B7-9349-923C695AB9F7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CC894-E674-417F-B839-460BE38269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ABFF2-64A7-441F-9AA8-F50811C11D19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C86E9-8955-41AF-951B-8985B5585C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E3232-0E5E-4BC4-9744-50E6F97B4030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DD512-2753-46AE-8535-173003F84E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AA724-2351-45ED-8581-7B37B65C9D84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22B32-3804-4751-A11E-B863BDCD95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FC368-3B69-448F-8AC0-29B72065C6ED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3A0B9-D542-4A23-97E9-EF811F7468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54197-E4FD-4294-9160-591D4F38C0ED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 Black" pitchFamily="34" charset="0"/>
              </a:defRPr>
            </a:lvl1pPr>
          </a:lstStyle>
          <a:p>
            <a:pPr>
              <a:defRPr/>
            </a:pPr>
            <a:fld id="{17B406AC-6B75-49A9-AD10-32E874DAE3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8806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8807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8807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hlink"/>
                </a:solidFill>
              </a:endParaRPr>
            </a:p>
          </p:txBody>
        </p:sp>
        <p:sp>
          <p:nvSpPr>
            <p:cNvPr id="8807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hlink"/>
                </a:solidFill>
              </a:endParaRPr>
            </a:p>
          </p:txBody>
        </p:sp>
        <p:sp>
          <p:nvSpPr>
            <p:cNvPr id="8807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accent2"/>
                </a:solidFill>
              </a:endParaRPr>
            </a:p>
          </p:txBody>
        </p:sp>
        <p:sp>
          <p:nvSpPr>
            <p:cNvPr id="8807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hlink"/>
                </a:solidFill>
              </a:endParaRPr>
            </a:p>
          </p:txBody>
        </p:sp>
        <p:sp>
          <p:nvSpPr>
            <p:cNvPr id="8807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b="0">
                <a:latin typeface="Times New Roman" pitchFamily="18" charset="0"/>
              </a:endParaRPr>
            </a:p>
          </p:txBody>
        </p:sp>
        <p:sp>
          <p:nvSpPr>
            <p:cNvPr id="8807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accent2"/>
                </a:solidFill>
              </a:endParaRPr>
            </a:p>
          </p:txBody>
        </p:sp>
        <p:sp>
          <p:nvSpPr>
            <p:cNvPr id="8807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808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fld id="{FEA0DB04-3617-4E77-805E-B4282E1E6256}" type="datetimeFigureOut">
              <a:rPr lang="ru-RU"/>
              <a:pPr>
                <a:defRPr/>
              </a:pPr>
              <a:t>24.11.2017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8" r:id="rId2"/>
    <p:sldLayoutId id="2147483667" r:id="rId3"/>
    <p:sldLayoutId id="2147483666" r:id="rId4"/>
    <p:sldLayoutId id="2147483665" r:id="rId5"/>
    <p:sldLayoutId id="2147483664" r:id="rId6"/>
    <p:sldLayoutId id="2147483663" r:id="rId7"/>
    <p:sldLayoutId id="2147483662" r:id="rId8"/>
    <p:sldLayoutId id="2147483661" r:id="rId9"/>
    <p:sldLayoutId id="2147483660" r:id="rId10"/>
    <p:sldLayoutId id="2147483659" r:id="rId11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4"/>
          <p:cNvSpPr>
            <a:spLocks noChangeArrowheads="1"/>
          </p:cNvSpPr>
          <p:nvPr/>
        </p:nvSpPr>
        <p:spPr bwMode="auto">
          <a:xfrm>
            <a:off x="250825" y="188913"/>
            <a:ext cx="8496300" cy="1247775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ГОСУДАРСТВЕННОЕ КАЗЕННОЕ ОБЩЕОБРАЗОВАТЕЛЬНОЕ УЧРЕЖДЕНИЕ РОСТОВСКОЙ ОБЛАСТИ</a:t>
            </a:r>
          </a:p>
          <a:p>
            <a:pPr algn="ctr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«РОСТОВСКАЯ СПЕЦИАЛЬНАЯ ШКОЛА-ИНТЕРНАТ № 48»</a:t>
            </a:r>
          </a:p>
          <a:p>
            <a:pPr algn="ctr"/>
            <a:r>
              <a:rPr lang="ru-RU">
                <a:solidFill>
                  <a:srgbClr val="0000FF"/>
                </a:solidFill>
                <a:latin typeface="Times New Roman" pitchFamily="18" charset="0"/>
              </a:rPr>
              <a:t>(ГКОУ РО «РОСТОВСКАЯ СПЕЦИАЛЬНАЯ ШКОЛА-ИНТЕРНАТ № 48»)</a:t>
            </a:r>
          </a:p>
        </p:txBody>
      </p:sp>
      <p:pic>
        <p:nvPicPr>
          <p:cNvPr id="13314" name="Picture 6" descr="X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1700213"/>
            <a:ext cx="7415212" cy="4171950"/>
          </a:xfrm>
          <a:prstGeom prst="rect">
            <a:avLst/>
          </a:prstGeom>
          <a:noFill/>
          <a:ln w="76200">
            <a:solidFill>
              <a:srgbClr val="FF0066"/>
            </a:solidFill>
            <a:miter lim="800000"/>
            <a:headEnd/>
            <a:tailEnd/>
          </a:ln>
        </p:spPr>
      </p:pic>
      <p:sp>
        <p:nvSpPr>
          <p:cNvPr id="13315" name="WordArt 5"/>
          <p:cNvSpPr>
            <a:spLocks noChangeArrowheads="1" noChangeShapeType="1" noTextEdit="1"/>
          </p:cNvSpPr>
          <p:nvPr/>
        </p:nvSpPr>
        <p:spPr bwMode="auto">
          <a:xfrm>
            <a:off x="1116013" y="4797425"/>
            <a:ext cx="6985000" cy="1008063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ПРОФОРИЕНТАЦИЯ УЧАЩИХСЯ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Ростовской школы-интерната №48</a:t>
            </a:r>
          </a:p>
        </p:txBody>
      </p:sp>
      <p:sp>
        <p:nvSpPr>
          <p:cNvPr id="13316" name="WordArt 5"/>
          <p:cNvSpPr>
            <a:spLocks noChangeArrowheads="1" noChangeShapeType="1" noTextEdit="1"/>
          </p:cNvSpPr>
          <p:nvPr/>
        </p:nvSpPr>
        <p:spPr bwMode="auto">
          <a:xfrm>
            <a:off x="1835696" y="6021288"/>
            <a:ext cx="5760639" cy="604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Песина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Наталья Львовна, учитель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2" name="dzho-dassen-minus-bez-nazvaniy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82181" y="613568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636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http://www.tourdnepr.com/images/stories/news_2014/april/28_fair_professions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8" y="115888"/>
            <a:ext cx="9077325" cy="67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468313" y="5445125"/>
            <a:ext cx="8280400" cy="1020763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День профессий в Ростове-на-Дону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http://www.tourdnepr.com/images/stories/news_2014/april/28_fair_professions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" y="0"/>
            <a:ext cx="9077325" cy="674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836613"/>
            <a:ext cx="6121400" cy="553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WordArt 6"/>
          <p:cNvSpPr>
            <a:spLocks noChangeArrowheads="1" noChangeShapeType="1" noTextEdit="1"/>
          </p:cNvSpPr>
          <p:nvPr/>
        </p:nvSpPr>
        <p:spPr bwMode="auto">
          <a:xfrm>
            <a:off x="395288" y="5589588"/>
            <a:ext cx="8280400" cy="10207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День профессий в Ростове-на-Дону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42888"/>
            <a:ext cx="8569325" cy="6354762"/>
          </a:xfrm>
          <a:prstGeom prst="rect">
            <a:avLst/>
          </a:prstGeom>
          <a:noFill/>
          <a:ln w="76200">
            <a:solidFill>
              <a:srgbClr val="FF0066"/>
            </a:solidFill>
            <a:miter lim="800000"/>
            <a:headEnd/>
            <a:tailEnd/>
          </a:ln>
        </p:spPr>
      </p:pic>
      <p:sp>
        <p:nvSpPr>
          <p:cNvPr id="24578" name="WordArt 3"/>
          <p:cNvSpPr>
            <a:spLocks noChangeArrowheads="1" noChangeShapeType="1" noTextEdit="1"/>
          </p:cNvSpPr>
          <p:nvPr/>
        </p:nvSpPr>
        <p:spPr bwMode="auto">
          <a:xfrm rot="-239319">
            <a:off x="473075" y="627063"/>
            <a:ext cx="8278813" cy="5572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pattFill prst="sphere">
                    <a:fgClr>
                      <a:srgbClr val="CC99FF"/>
                    </a:fgClr>
                    <a:bgClr>
                      <a:srgbClr val="FFFFFF"/>
                    </a:bgClr>
                  </a:pattFill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" Абитуриент 2014 "</a:t>
            </a:r>
          </a:p>
        </p:txBody>
      </p:sp>
    </p:spTree>
    <p:extLst>
      <p:ext uri="{BB962C8B-B14F-4D97-AF65-F5344CB8AC3E}">
        <p14:creationId xmlns:p14="http://schemas.microsoft.com/office/powerpoint/2010/main" val="39360576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3455988" cy="532765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25602" name="Содержимое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1069975"/>
            <a:ext cx="5041900" cy="5599113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25603" name="WordArt 4"/>
          <p:cNvSpPr>
            <a:spLocks noChangeArrowheads="1" noChangeShapeType="1" noTextEdit="1"/>
          </p:cNvSpPr>
          <p:nvPr/>
        </p:nvSpPr>
        <p:spPr bwMode="auto">
          <a:xfrm>
            <a:off x="250825" y="188913"/>
            <a:ext cx="86423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Донской педагогический колледж</a:t>
            </a:r>
          </a:p>
        </p:txBody>
      </p:sp>
    </p:spTree>
    <p:extLst>
      <p:ext uri="{BB962C8B-B14F-4D97-AF65-F5344CB8AC3E}">
        <p14:creationId xmlns:p14="http://schemas.microsoft.com/office/powerpoint/2010/main" val="171001395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WordArt 5"/>
          <p:cNvSpPr>
            <a:spLocks noChangeArrowheads="1" noChangeShapeType="1" noTextEdit="1"/>
          </p:cNvSpPr>
          <p:nvPr/>
        </p:nvSpPr>
        <p:spPr bwMode="auto">
          <a:xfrm>
            <a:off x="395288" y="5837238"/>
            <a:ext cx="7991475" cy="10207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День профессий в Ростове-на-Дону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8642350" cy="64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WordArt 4"/>
          <p:cNvSpPr>
            <a:spLocks noChangeArrowheads="1" noChangeShapeType="1" noTextEdit="1"/>
          </p:cNvSpPr>
          <p:nvPr/>
        </p:nvSpPr>
        <p:spPr bwMode="auto">
          <a:xfrm>
            <a:off x="755650" y="404813"/>
            <a:ext cx="7991475" cy="10207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День профессий в Ростове-на-Дону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2562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158" y="857232"/>
            <a:ext cx="8501122" cy="50101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2564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24" y="857232"/>
            <a:ext cx="7358114" cy="50101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02559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538" y="857232"/>
            <a:ext cx="7072362" cy="50101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2615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20688"/>
            <a:ext cx="8859847" cy="568863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2621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734" y="476672"/>
            <a:ext cx="8710808" cy="604867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http://internat48.ru/documents/P10606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8642350" cy="6483350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36866" name="WordArt 3"/>
          <p:cNvSpPr>
            <a:spLocks noChangeArrowheads="1" noChangeShapeType="1" noTextEdit="1"/>
          </p:cNvSpPr>
          <p:nvPr/>
        </p:nvSpPr>
        <p:spPr bwMode="auto">
          <a:xfrm>
            <a:off x="755576" y="116632"/>
            <a:ext cx="78851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Я Б В КИНОЛОГИ ПОШЁЛ!</a:t>
            </a:r>
            <a:endParaRPr lang="ru-RU" sz="36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WordArt 3"/>
          <p:cNvSpPr>
            <a:spLocks noChangeArrowheads="1" noChangeShapeType="1" noTextEdit="1"/>
          </p:cNvSpPr>
          <p:nvPr/>
        </p:nvSpPr>
        <p:spPr bwMode="auto">
          <a:xfrm>
            <a:off x="684213" y="260350"/>
            <a:ext cx="8205787" cy="141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Служба занятости у нас 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в школе провела тестирование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школьников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AutoShape 2" descr="http://www.crimea9.ru/wp-content/uploads/2014/11/TSentr-zanyatosti-v-Simferopo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b="0">
              <a:latin typeface="Calibri" pitchFamily="34" charset="0"/>
            </a:endParaRPr>
          </a:p>
        </p:txBody>
      </p:sp>
      <p:pic>
        <p:nvPicPr>
          <p:cNvPr id="43010" name="Picture 4" descr="http://img.rufox.ru/files/big2/7966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8540750" cy="6411913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3011" name="WordArt 4"/>
          <p:cNvSpPr>
            <a:spLocks noChangeArrowheads="1" noChangeShapeType="1" noTextEdit="1"/>
          </p:cNvSpPr>
          <p:nvPr/>
        </p:nvSpPr>
        <p:spPr bwMode="auto">
          <a:xfrm>
            <a:off x="395288" y="4797425"/>
            <a:ext cx="8353425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Знакомство с рынком труда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Какие профессии востребованы?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7" descr="empt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351338" y="3017838"/>
            <a:ext cx="47625" cy="4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WordArt 15"/>
          <p:cNvSpPr>
            <a:spLocks noChangeArrowheads="1" noChangeShapeType="1" noTextEdit="1"/>
          </p:cNvSpPr>
          <p:nvPr/>
        </p:nvSpPr>
        <p:spPr bwMode="auto">
          <a:xfrm>
            <a:off x="395536" y="5445224"/>
            <a:ext cx="8280400" cy="1285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Донской промышленно-технический</a:t>
            </a:r>
          </a:p>
          <a:p>
            <a:pPr algn="ctr"/>
            <a:r>
              <a:rPr lang="ru-RU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колледж ПУ №8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338" y="88198"/>
            <a:ext cx="7176796" cy="5382597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4" descr="SAM_077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WordArt 3"/>
          <p:cNvSpPr>
            <a:spLocks noChangeArrowheads="1" noChangeShapeType="1" noTextEdit="1"/>
          </p:cNvSpPr>
          <p:nvPr/>
        </p:nvSpPr>
        <p:spPr bwMode="auto">
          <a:xfrm>
            <a:off x="4067175" y="692150"/>
            <a:ext cx="4787900" cy="4679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Школа интернат№48</a:t>
            </a:r>
          </a:p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в игровой форме </a:t>
            </a:r>
          </a:p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ребята пробуют себя</a:t>
            </a:r>
          </a:p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в профессиях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4624"/>
            <a:ext cx="8928992" cy="6696744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 descr="SAM_126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WordArt 3"/>
          <p:cNvSpPr>
            <a:spLocks noChangeArrowheads="1" noChangeShapeType="1" noTextEdit="1"/>
          </p:cNvSpPr>
          <p:nvPr/>
        </p:nvSpPr>
        <p:spPr bwMode="auto">
          <a:xfrm>
            <a:off x="1619250" y="6167438"/>
            <a:ext cx="6696075" cy="6905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Школа интернат№48</a:t>
            </a:r>
          </a:p>
        </p:txBody>
      </p:sp>
      <p:sp>
        <p:nvSpPr>
          <p:cNvPr id="46084" name="WordArt 4"/>
          <p:cNvSpPr>
            <a:spLocks noChangeArrowheads="1" noChangeShapeType="1" noTextEdit="1"/>
          </p:cNvSpPr>
          <p:nvPr/>
        </p:nvSpPr>
        <p:spPr bwMode="auto">
          <a:xfrm>
            <a:off x="827088" y="188913"/>
            <a:ext cx="7345362" cy="6905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Освоение профессии швеи на уроках технологии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5" descr="izobrazhenie_0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8135937" cy="4976812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</p:spPr>
      </p:pic>
      <p:sp>
        <p:nvSpPr>
          <p:cNvPr id="51202" name="WordArt 6"/>
          <p:cNvSpPr>
            <a:spLocks noChangeArrowheads="1" noChangeShapeType="1" noTextEdit="1"/>
          </p:cNvSpPr>
          <p:nvPr/>
        </p:nvSpPr>
        <p:spPr bwMode="auto">
          <a:xfrm>
            <a:off x="1187450" y="333375"/>
            <a:ext cx="6938963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Новочеркасский технологический </a:t>
            </a:r>
          </a:p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техникум - интернат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5" descr="a95abee21d56728bd691789f98473d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908050"/>
            <a:ext cx="8137525" cy="5673725"/>
          </a:xfrm>
          <a:prstGeom prst="rect">
            <a:avLst/>
          </a:prstGeom>
          <a:noFill/>
          <a:ln w="76200">
            <a:solidFill>
              <a:srgbClr val="FF0066"/>
            </a:solidFill>
            <a:miter lim="800000"/>
            <a:headEnd/>
            <a:tailEnd/>
          </a:ln>
        </p:spPr>
      </p:pic>
      <p:sp>
        <p:nvSpPr>
          <p:cNvPr id="52226" name="WordArt 6"/>
          <p:cNvSpPr>
            <a:spLocks noChangeArrowheads="1" noChangeShapeType="1" noTextEdit="1"/>
          </p:cNvSpPr>
          <p:nvPr/>
        </p:nvSpPr>
        <p:spPr bwMode="auto">
          <a:xfrm>
            <a:off x="684213" y="260350"/>
            <a:ext cx="773112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Новочеркасский технологический </a:t>
            </a:r>
          </a:p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техникум - интернат</a:t>
            </a:r>
          </a:p>
        </p:txBody>
      </p:sp>
      <p:sp>
        <p:nvSpPr>
          <p:cNvPr id="52227" name="WordArt 4"/>
          <p:cNvSpPr>
            <a:spLocks noChangeArrowheads="1" noChangeShapeType="1" noTextEdit="1"/>
          </p:cNvSpPr>
          <p:nvPr/>
        </p:nvSpPr>
        <p:spPr bwMode="auto">
          <a:xfrm>
            <a:off x="2124075" y="2205038"/>
            <a:ext cx="4441825" cy="6905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День открытых дверей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5" descr="getImage?disableStub=true&amp;type=VIDEO_S_720&amp;url=http%3A%2F%2F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84313"/>
            <a:ext cx="8532812" cy="5148262"/>
          </a:xfrm>
          <a:prstGeom prst="rect">
            <a:avLst/>
          </a:prstGeom>
          <a:noFill/>
          <a:ln w="76200">
            <a:solidFill>
              <a:srgbClr val="FF0066"/>
            </a:solidFill>
            <a:miter lim="800000"/>
            <a:headEnd/>
            <a:tailEnd/>
          </a:ln>
        </p:spPr>
      </p:pic>
      <p:sp>
        <p:nvSpPr>
          <p:cNvPr id="54274" name="WordArt 6"/>
          <p:cNvSpPr>
            <a:spLocks noChangeArrowheads="1" noChangeShapeType="1" noTextEdit="1"/>
          </p:cNvSpPr>
          <p:nvPr/>
        </p:nvSpPr>
        <p:spPr bwMode="auto">
          <a:xfrm>
            <a:off x="684213" y="260350"/>
            <a:ext cx="7731125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Новочеркасский технологический 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техникум - интернат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4" descr="uz_26_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908050"/>
            <a:ext cx="79216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0" name="WordArt 3"/>
          <p:cNvSpPr>
            <a:spLocks noChangeArrowheads="1" noChangeShapeType="1" noTextEdit="1"/>
          </p:cNvSpPr>
          <p:nvPr/>
        </p:nvSpPr>
        <p:spPr bwMode="auto">
          <a:xfrm>
            <a:off x="539750" y="188913"/>
            <a:ext cx="7920038" cy="69056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Ростовский медицинский колледж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85786" y="848650"/>
          <a:ext cx="7858181" cy="5608320"/>
        </p:xfrm>
        <a:graphic>
          <a:graphicData uri="http://schemas.openxmlformats.org/drawingml/2006/table">
            <a:tbl>
              <a:tblPr/>
              <a:tblGrid>
                <a:gridCol w="4175677"/>
                <a:gridCol w="736349"/>
                <a:gridCol w="736349"/>
                <a:gridCol w="736349"/>
                <a:gridCol w="736349"/>
                <a:gridCol w="737108"/>
              </a:tblGrid>
              <a:tr h="257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Название учреждений СПО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2012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2013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ГКОУ РО ОЦОНУ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ГОУ НПО Профессиональный лицей № 10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ГОУ СПО Санкт-Петербургский экономико-технологический  колледж питания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ФКОУ СПО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Новочеркасский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технологический техникум-интернат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Донской промышленно-технический колледж (ПУ № 8) 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ГБПОУ Ростовской области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Ростовское-на-Дону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строительное профессиональное училище № 20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ФГОУ СПО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Новочеркасский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колледж промышленных технологий и управления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Гуманитарно-технический колледж ЮРГТУ НПИ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ГОУ СПО РО Донской педагогический колледж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Краснодарский муниципальный мединститут высшего сестринского образования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85728"/>
            <a:ext cx="9144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Информация о дальнейшем  обучении и трудоустройстве выпускников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ГКОУ РО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Ростовская специальная школа-интернат № 48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2910" y="857232"/>
          <a:ext cx="7858181" cy="5047488"/>
        </p:xfrm>
        <a:graphic>
          <a:graphicData uri="http://schemas.openxmlformats.org/drawingml/2006/table">
            <a:tbl>
              <a:tblPr/>
              <a:tblGrid>
                <a:gridCol w="4175677"/>
                <a:gridCol w="736349"/>
                <a:gridCol w="736349"/>
                <a:gridCol w="736349"/>
                <a:gridCol w="736349"/>
                <a:gridCol w="737108"/>
              </a:tblGrid>
              <a:tr h="364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ГОУ СПО РО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Волгодонской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техникум информационных технологий, бизнеса и дизайна им. В.В. Самарского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ГБОУ СПО РО Ростовский-на-Дону колледж связи и информатики 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ГБОУ НПО РО ПУ № 29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ГБОУ НПО РО профессиональный колледж № 40 г. Шахты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ГОУ РО Ростовский</a:t>
                      </a: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финансовый колледж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ГАПОУ Донской банковский колледж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ГБОУ строительно-индустриальный профессио-нальный лицей № 50 г. Санкт-Петербург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ГБОУ электромеханический колледж № 55 г. Москва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ГБОУ медицинский колледж г. Москва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Работает 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36" marR="37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5"/>
          <p:cNvSpPr>
            <a:spLocks noChangeArrowheads="1"/>
          </p:cNvSpPr>
          <p:nvPr/>
        </p:nvSpPr>
        <p:spPr bwMode="auto">
          <a:xfrm>
            <a:off x="1619250" y="-390525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b="0"/>
          </a:p>
        </p:txBody>
      </p:sp>
      <p:graphicFrame>
        <p:nvGraphicFramePr>
          <p:cNvPr id="55351" name="Group 55"/>
          <p:cNvGraphicFramePr>
            <a:graphicFrameLocks noGrp="1"/>
          </p:cNvGraphicFramePr>
          <p:nvPr/>
        </p:nvGraphicFramePr>
        <p:xfrm>
          <a:off x="468313" y="223838"/>
          <a:ext cx="8351837" cy="6548439"/>
        </p:xfrm>
        <a:graphic>
          <a:graphicData uri="http://schemas.openxmlformats.org/drawingml/2006/table">
            <a:tbl>
              <a:tblPr/>
              <a:tblGrid>
                <a:gridCol w="287337"/>
                <a:gridCol w="2228850"/>
                <a:gridCol w="4694238"/>
                <a:gridCol w="1141412"/>
              </a:tblGrid>
              <a:tr h="5381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ФИО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Социализация выпускников 2011 года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образовательного учреждения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работы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Андрющенко  Владимир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Игоревич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ФГОУ СПО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автотранспортный  колледж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Анин  Анатолий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Леонидович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ГОУ НПО ПУ № 8  г.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Ростов-на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Дону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Бессарабов   Константин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Григорьевич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ГОУ СПО РО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пед. Колледж   г. Ростов-на-Дону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Климов   Даниил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Романович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РГКРИПТ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Ростовский-на-Дону   государственный колледж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радиоэлектроники, информационных и промышленных технологий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Монастырский   Иван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Александрович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ГОУ НПО ПУ № 8  г. Ростов-на-Дону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Непочатова  Юлия 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Евгеньевна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ГОУ СПО РО   Донской пед. Колледж   г. Ростов-на-Дону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Стойко  Анна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Николаевна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Вечерняя школа   г. Ростов-на-Дону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(11 класс)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kumimoji="0" 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Шпилевский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Иван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Вячеславович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НТТИ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80" name="Group 60"/>
          <p:cNvGraphicFramePr>
            <a:graphicFrameLocks noGrp="1"/>
          </p:cNvGraphicFramePr>
          <p:nvPr/>
        </p:nvGraphicFramePr>
        <p:xfrm>
          <a:off x="0" y="-26988"/>
          <a:ext cx="9180513" cy="6622416"/>
        </p:xfrm>
        <a:graphic>
          <a:graphicData uri="http://schemas.openxmlformats.org/drawingml/2006/table">
            <a:tbl>
              <a:tblPr/>
              <a:tblGrid>
                <a:gridCol w="519113"/>
                <a:gridCol w="1820862"/>
                <a:gridCol w="5040313"/>
                <a:gridCol w="1800225"/>
              </a:tblGrid>
              <a:tr h="269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Социализация выпускников 2012 года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образовательного учреждения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Место работы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Акманов Рифат Ислямович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НПО РО ПУ №8 (профессиональное училище №8)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Волошин Вячеслав Романович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ИЧП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Волошин Р.Г.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»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Ковалёва Маргарита  Андреевна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педагогический колледж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Лютый Вячеслав Сергеевич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СПО РО Ростовский-на-Дону колледж связи и информатики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Михайлова Антонина  Михайловна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Волгодонский техникум информационных технологий, бизнеса и дизайна имени В.В. Самарского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Могучев Геннадий Геннадьевич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ФКОУ СПО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»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Рогоза Вячеслав Геннадьевич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КРАСНОДАРСКИЙ МУНИЦИПАЛЬНЫЙ МЕДИЦИНСКИЙ ИНСТИТУТ ВЫСШЕГО СЕСТРИНСКОГО ОБРАЗОВАНИЯ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Тепин Михаил Васильевич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НПО РО ПУ №8 (профессиональное училище №8)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Улуханян Геворг Варужанович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СПО РО Ростовский-на-Дону колледж связи и информатики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74" name="Rectangle 261"/>
          <p:cNvSpPr>
            <a:spLocks noChangeArrowheads="1"/>
          </p:cNvSpPr>
          <p:nvPr/>
        </p:nvSpPr>
        <p:spPr bwMode="auto">
          <a:xfrm>
            <a:off x="0" y="7285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b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325" name="Group 53"/>
          <p:cNvGraphicFramePr>
            <a:graphicFrameLocks noGrp="1"/>
          </p:cNvGraphicFramePr>
          <p:nvPr/>
        </p:nvGraphicFramePr>
        <p:xfrm>
          <a:off x="971550" y="692150"/>
          <a:ext cx="7704138" cy="5666740"/>
        </p:xfrm>
        <a:graphic>
          <a:graphicData uri="http://schemas.openxmlformats.org/drawingml/2006/table">
            <a:tbl>
              <a:tblPr/>
              <a:tblGrid>
                <a:gridCol w="387350"/>
                <a:gridCol w="2503488"/>
                <a:gridCol w="4813300"/>
              </a:tblGrid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учёбы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Аникин Владислав Сергеевич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РО «Ростовский-на-Дону колледж связи и информатики»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Гордиенко Илья Сергеевич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Санкт-Петербург. ГБОУ  Строительно-индустриальный профессиональный лицей  № 50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Дилбарян Кристина  Артуровна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РО г. Ростов-на-Дону.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Профессиональное училище № 8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Жаткина Яна Андреевна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РО «Донской педагогический колледж»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Реутов Максим Дмитриевич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РО  г. Ростов-на-Дону.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Профессиональное училище № 8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Фоменко Максим Сергеевич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Шахты. ГБОУ РО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Профессиональное училище №40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Чеботарёв Александр Александрович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РО  г. Ростов-на-Дону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Профессиональное училище № 8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Шеремет Артём Алексеевич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Москва.  ГБОУ    Электромеханический колледж № 55.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Ягутян Любовь Эрнестовна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ГБОУ РО «Донской педагогический колледж»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87" name="Rectangle 272"/>
          <p:cNvSpPr>
            <a:spLocks noChangeArrowheads="1"/>
          </p:cNvSpPr>
          <p:nvPr/>
        </p:nvSpPr>
        <p:spPr bwMode="auto">
          <a:xfrm>
            <a:off x="0" y="6235700"/>
            <a:ext cx="184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100" b="0">
                <a:latin typeface="Calibri" pitchFamily="34" charset="0"/>
                <a:cs typeface="Times New Roman" pitchFamily="18" charset="0"/>
              </a:rPr>
              <a:t/>
            </a:r>
            <a:br>
              <a:rPr lang="ru-RU" sz="1100" b="0">
                <a:latin typeface="Calibri" pitchFamily="34" charset="0"/>
                <a:cs typeface="Times New Roman" pitchFamily="18" charset="0"/>
              </a:rPr>
            </a:br>
            <a:endParaRPr lang="ru-RU" sz="800" b="0"/>
          </a:p>
          <a:p>
            <a:pPr eaLnBrk="0" hangingPunct="0"/>
            <a:endParaRPr lang="ru-RU" b="0"/>
          </a:p>
        </p:txBody>
      </p:sp>
      <p:sp>
        <p:nvSpPr>
          <p:cNvPr id="61488" name="Rectangle 274"/>
          <p:cNvSpPr>
            <a:spLocks noChangeArrowheads="1"/>
          </p:cNvSpPr>
          <p:nvPr/>
        </p:nvSpPr>
        <p:spPr bwMode="auto">
          <a:xfrm>
            <a:off x="2495550" y="347663"/>
            <a:ext cx="4060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</a:rPr>
              <a:t> Социализация выпускников 2013 года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ChangeArrowheads="1"/>
          </p:cNvSpPr>
          <p:nvPr/>
        </p:nvSpPr>
        <p:spPr bwMode="auto">
          <a:xfrm>
            <a:off x="2700338" y="188913"/>
            <a:ext cx="4186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Социализация выпускников 2014 года</a:t>
            </a:r>
            <a:endParaRPr lang="ru-RU"/>
          </a:p>
          <a:p>
            <a:pPr eaLnBrk="0" hangingPunct="0"/>
            <a:endParaRPr lang="ru-RU" b="0"/>
          </a:p>
        </p:txBody>
      </p:sp>
      <p:graphicFrame>
        <p:nvGraphicFramePr>
          <p:cNvPr id="58410" name="Group 42"/>
          <p:cNvGraphicFramePr>
            <a:graphicFrameLocks noGrp="1"/>
          </p:cNvGraphicFramePr>
          <p:nvPr/>
        </p:nvGraphicFramePr>
        <p:xfrm>
          <a:off x="971550" y="692150"/>
          <a:ext cx="7704138" cy="5853114"/>
        </p:xfrm>
        <a:graphic>
          <a:graphicData uri="http://schemas.openxmlformats.org/drawingml/2006/table">
            <a:tbl>
              <a:tblPr/>
              <a:tblGrid>
                <a:gridCol w="571500"/>
                <a:gridCol w="2957513"/>
                <a:gridCol w="417512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учёбы, работы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Бондарь Кристина Сергеевна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педагогический колледж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Специальность: социальная педагогика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Джамагамедов Михаил Ахмедович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педагогический колледж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Специальность: преподавание в начальных классах, основы сурдокоммуникации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Корнев Владимир Вячеславович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Новочеркасск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автомойщик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8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Кравченко Анна Михайловна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Специальность: конструирование, моделирование и технология швейных изделий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Цебенко Надежда Владимировна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педагогический колледж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Специальность: преподавание в начальных классах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Цыганков Антон Владимирович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Специальность: программирование в компьютерных системах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Чужикова Анна Юрьевна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педагогический колледж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Специальность: физическая культура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504" name="Rectangle 156"/>
          <p:cNvSpPr>
            <a:spLocks noChangeArrowheads="1"/>
          </p:cNvSpPr>
          <p:nvPr/>
        </p:nvSpPr>
        <p:spPr bwMode="auto">
          <a:xfrm>
            <a:off x="0" y="6738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b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4"/>
          <p:cNvSpPr>
            <a:spLocks noChangeArrowheads="1"/>
          </p:cNvSpPr>
          <p:nvPr/>
        </p:nvSpPr>
        <p:spPr bwMode="auto">
          <a:xfrm>
            <a:off x="2987675" y="203200"/>
            <a:ext cx="424338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800"/>
          </a:p>
          <a:p>
            <a:pPr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 Социализация выпускников 2015 года</a:t>
            </a:r>
            <a:endParaRPr lang="ru-RU"/>
          </a:p>
          <a:p>
            <a:pPr eaLnBrk="0" hangingPunct="0"/>
            <a:endParaRPr lang="ru-RU"/>
          </a:p>
        </p:txBody>
      </p:sp>
      <p:graphicFrame>
        <p:nvGraphicFramePr>
          <p:cNvPr id="56371" name="Group 51"/>
          <p:cNvGraphicFramePr>
            <a:graphicFrameLocks noGrp="1"/>
          </p:cNvGraphicFramePr>
          <p:nvPr/>
        </p:nvGraphicFramePr>
        <p:xfrm>
          <a:off x="1042988" y="981075"/>
          <a:ext cx="7489825" cy="5608640"/>
        </p:xfrm>
        <a:graphic>
          <a:graphicData uri="http://schemas.openxmlformats.org/drawingml/2006/table">
            <a:tbl>
              <a:tblPr/>
              <a:tblGrid>
                <a:gridCol w="379412"/>
                <a:gridCol w="3121025"/>
                <a:gridCol w="3989388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учебы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Алтухов Антон Владимирович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Вечерняя школа для глухих и слабослышащих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Воронов Анатолий Олегович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Колледж информатики и связи в г. Ростове-на-Дону. Учится на программиста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Гайдина Алена Игоревна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банк-лицей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Гаврилова Анна Игоревна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Педагогический колледж. Учится на соцработника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Желудков Игорь Вадимович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техникум-интернат. Учится на программиста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Новойдарский Сергей Маисович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Финансовый колледж  - на бухгалтерский учет и налоговая, финансовый учет и контроль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Свергун Алиса Андреевна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Медицинский колледж в г. Москва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Спиридонов Александр Евгеньевич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техникум-интернат. Учится на программиста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Шиповский Алексей Владимирович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Ростовский педагогический колледж. Учится на учителя физкультуры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536" name="Rectangle 196"/>
          <p:cNvSpPr>
            <a:spLocks noChangeArrowheads="1"/>
          </p:cNvSpPr>
          <p:nvPr/>
        </p:nvSpPr>
        <p:spPr bwMode="auto">
          <a:xfrm>
            <a:off x="0" y="6619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b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4"/>
          <p:cNvSpPr>
            <a:spLocks noChangeArrowheads="1"/>
          </p:cNvSpPr>
          <p:nvPr/>
        </p:nvSpPr>
        <p:spPr bwMode="auto">
          <a:xfrm>
            <a:off x="2700338" y="371475"/>
            <a:ext cx="511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  <a:p>
            <a:pPr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 Социализация выпускников 2016 года</a:t>
            </a:r>
            <a:endParaRPr lang="ru-RU"/>
          </a:p>
        </p:txBody>
      </p:sp>
      <p:graphicFrame>
        <p:nvGraphicFramePr>
          <p:cNvPr id="60466" name="Group 50"/>
          <p:cNvGraphicFramePr>
            <a:graphicFrameLocks noGrp="1"/>
          </p:cNvGraphicFramePr>
          <p:nvPr/>
        </p:nvGraphicFramePr>
        <p:xfrm>
          <a:off x="1258888" y="1196975"/>
          <a:ext cx="6769100" cy="5312412"/>
        </p:xfrm>
        <a:graphic>
          <a:graphicData uri="http://schemas.openxmlformats.org/drawingml/2006/table">
            <a:tbl>
              <a:tblPr/>
              <a:tblGrid>
                <a:gridCol w="377825"/>
                <a:gridCol w="2906712"/>
                <a:gridCol w="3484563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учебы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Борисов Артемий алексеевич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Ростовский-на-Дону колледж связи и информатики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Бочаров Алексей Юрьевич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Гуманитарно-технический колледж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Леонова Анастасия Вячеславовна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Ростовский педагогический колледж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Малов Даниил Дмитриевич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колледж промышленных технологий и управления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Малов Илий Дмитриевич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колледж промышленных технологий и управления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Осадчая Маргарита Романовна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ГКОУ РО РОЦОНУ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вечерняя школа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Панов Николай Андреевич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Ростовское-на-Дону строительное профессиональное училище № 20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Слоновский Никита Андреевич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промышленно-технологический колледж № 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Шестернин Алексей Валерьевич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Донской промышленно-технологический колледж № 8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60" name="Rectangle 196"/>
          <p:cNvSpPr>
            <a:spLocks noChangeArrowheads="1"/>
          </p:cNvSpPr>
          <p:nvPr/>
        </p:nvSpPr>
        <p:spPr bwMode="auto">
          <a:xfrm>
            <a:off x="0" y="612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b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4"/>
          <p:cNvSpPr>
            <a:spLocks noChangeArrowheads="1"/>
          </p:cNvSpPr>
          <p:nvPr/>
        </p:nvSpPr>
        <p:spPr bwMode="auto">
          <a:xfrm>
            <a:off x="1533525" y="846138"/>
            <a:ext cx="8890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300">
                <a:latin typeface="Times New Roman" pitchFamily="18" charset="0"/>
                <a:cs typeface="Times New Roman" pitchFamily="18" charset="0"/>
              </a:rPr>
              <a:t>10б класс</a:t>
            </a:r>
            <a:endParaRPr lang="ru-RU"/>
          </a:p>
        </p:txBody>
      </p:sp>
      <p:graphicFrame>
        <p:nvGraphicFramePr>
          <p:cNvPr id="61489" name="Group 49"/>
          <p:cNvGraphicFramePr>
            <a:graphicFrameLocks noGrp="1"/>
          </p:cNvGraphicFramePr>
          <p:nvPr/>
        </p:nvGraphicFramePr>
        <p:xfrm>
          <a:off x="1533525" y="1136650"/>
          <a:ext cx="6078538" cy="5365750"/>
        </p:xfrm>
        <a:graphic>
          <a:graphicData uri="http://schemas.openxmlformats.org/drawingml/2006/table">
            <a:tbl>
              <a:tblPr/>
              <a:tblGrid>
                <a:gridCol w="339725"/>
                <a:gridCol w="2609850"/>
                <a:gridCol w="3128963"/>
              </a:tblGrid>
              <a:tr h="488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учебы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Аветисян Карина Арсеновна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Ростовский-на-Дону колледж связи и информатики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Бурханов Роман Хамзатович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колледж промышленных технологий и управления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Вахитов Максим Игоревич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Ростовское-на-Дону строительное профессиональное училище № 20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Карпов Игорь Евгеньевич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Лаптева Алла Андреевна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ГКОУ РО РОЦОНУ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вечерняя школа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Мелетинская Ксения Андреевна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Мирошниченко Максим Дмитриевич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Ростовское-на-Дону строительное профессиональное училище № 20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Сухоруков Михаил Викторович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Щетинин Денис Сергеевич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Новочеркасский технологический техникум-интернат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5584" name="Rectangle 50"/>
          <p:cNvSpPr>
            <a:spLocks noChangeArrowheads="1"/>
          </p:cNvSpPr>
          <p:nvPr/>
        </p:nvSpPr>
        <p:spPr bwMode="auto">
          <a:xfrm>
            <a:off x="2124075" y="404813"/>
            <a:ext cx="4564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/>
              <a:t>Социализация выпускников 2016 года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646</TotalTime>
  <Words>1069</Words>
  <Application>Microsoft Office PowerPoint</Application>
  <PresentationFormat>Экран (4:3)</PresentationFormat>
  <Paragraphs>350</Paragraphs>
  <Slides>32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Arial Black</vt:lpstr>
      <vt:lpstr>Calibri</vt:lpstr>
      <vt:lpstr>Impact</vt:lpstr>
      <vt:lpstr>Times New Roman</vt:lpstr>
      <vt:lpstr>Wingdings</vt:lpstr>
      <vt:lpstr>Пиксел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User</cp:lastModifiedBy>
  <cp:revision>85</cp:revision>
  <dcterms:created xsi:type="dcterms:W3CDTF">2002-12-31T22:39:59Z</dcterms:created>
  <dcterms:modified xsi:type="dcterms:W3CDTF">2017-11-24T11:06:39Z</dcterms:modified>
</cp:coreProperties>
</file>